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notesMasterIdLst>
    <p:notesMasterId r:id="rId15"/>
  </p:notesMasterIdLst>
  <p:sldIdLst>
    <p:sldId id="298" r:id="rId2"/>
    <p:sldId id="275" r:id="rId3"/>
    <p:sldId id="289" r:id="rId4"/>
    <p:sldId id="276" r:id="rId5"/>
    <p:sldId id="299" r:id="rId6"/>
    <p:sldId id="277" r:id="rId7"/>
    <p:sldId id="280" r:id="rId8"/>
    <p:sldId id="288" r:id="rId9"/>
    <p:sldId id="281" r:id="rId10"/>
    <p:sldId id="282" r:id="rId11"/>
    <p:sldId id="283" r:id="rId12"/>
    <p:sldId id="287" r:id="rId13"/>
    <p:sldId id="285" r:id="rId14"/>
  </p:sldIdLst>
  <p:sldSz cx="9144000" cy="6858000" type="screen4x3"/>
  <p:notesSz cx="6789738" cy="9929813"/>
  <p:defaultTextStyle>
    <a:defPPr>
      <a:defRPr lang="de-CH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47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3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9E8"/>
    <a:srgbClr val="01396C"/>
    <a:srgbClr val="DFE8F1"/>
    <a:srgbClr val="FFFFB7"/>
    <a:srgbClr val="C9E4FF"/>
    <a:srgbClr val="FFCC00"/>
    <a:srgbClr val="CCFFFF"/>
    <a:srgbClr val="FFFFCC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56" autoAdjust="0"/>
    <p:restoredTop sz="89008" autoAdjust="0"/>
  </p:normalViewPr>
  <p:slideViewPr>
    <p:cSldViewPr>
      <p:cViewPr varScale="1">
        <p:scale>
          <a:sx n="100" d="100"/>
          <a:sy n="100" d="100"/>
        </p:scale>
        <p:origin x="846" y="51"/>
      </p:cViewPr>
      <p:guideLst>
        <p:guide orient="horz" pos="4247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2244" y="-84"/>
      </p:cViewPr>
      <p:guideLst>
        <p:guide orient="horz" pos="3128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1317" cy="495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8" tIns="45999" rIns="91998" bIns="45999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6828" y="0"/>
            <a:ext cx="2941316" cy="495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8" tIns="45999" rIns="91998" bIns="4599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34" y="4716222"/>
            <a:ext cx="5431472" cy="4468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8" tIns="45999" rIns="91998" bIns="459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Textmasterformate durch Klicken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443"/>
            <a:ext cx="2941317" cy="495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8" tIns="45999" rIns="91998" bIns="45999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6828" y="9432443"/>
            <a:ext cx="2941316" cy="495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98" tIns="45999" rIns="91998" bIns="4599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5FA2F5A-3E4E-4174-8D53-CC0BF02571E7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280576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7482" indent="-287493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9972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9961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69950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29939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89928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49917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09906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7760279-F107-4AB2-86D7-B819DA6B72EF}" type="slidenum">
              <a:rPr lang="de-CH" altLang="de-DE" smtClean="0"/>
              <a:pPr algn="r" eaLnBrk="1" hangingPunct="1">
                <a:spcBef>
                  <a:spcPct val="0"/>
                </a:spcBef>
              </a:pPr>
              <a:t>1</a:t>
            </a:fld>
            <a:endParaRPr lang="de-CH" altLang="de-DE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7482" indent="-287493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9972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9961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69950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29939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89928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49917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09906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D12B209-AAA8-4E2A-8AFE-369499C445C5}" type="slidenum">
              <a:rPr lang="de-CH" altLang="de-DE" smtClean="0"/>
              <a:pPr algn="r" eaLnBrk="1" hangingPunct="1">
                <a:spcBef>
                  <a:spcPct val="0"/>
                </a:spcBef>
              </a:pPr>
              <a:t>10</a:t>
            </a:fld>
            <a:endParaRPr lang="de-CH" altLang="de-DE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7482" indent="-287493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9972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9961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69950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29939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89928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49917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09906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DD3E950-9FBE-4644-9424-48C39DEABF2E}" type="slidenum">
              <a:rPr lang="de-CH" altLang="de-DE" smtClean="0"/>
              <a:pPr algn="r" eaLnBrk="1" hangingPunct="1">
                <a:spcBef>
                  <a:spcPct val="0"/>
                </a:spcBef>
              </a:pPr>
              <a:t>11</a:t>
            </a:fld>
            <a:endParaRPr lang="de-CH" altLang="de-DE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7482" indent="-287493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9972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9961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69950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29939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89928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49917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09906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E58CB5F-FDB6-47FF-8EC2-F3AC0056DE13}" type="slidenum">
              <a:rPr lang="de-CH" altLang="de-DE" smtClean="0"/>
              <a:pPr algn="r" eaLnBrk="1" hangingPunct="1">
                <a:spcBef>
                  <a:spcPct val="0"/>
                </a:spcBef>
              </a:pPr>
              <a:t>12</a:t>
            </a:fld>
            <a:endParaRPr lang="de-CH" altLang="de-DE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7482" indent="-287493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9972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9961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69950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29939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89928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49917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09906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0AEC2E4-4045-4267-8F62-90E253644D16}" type="slidenum">
              <a:rPr lang="de-CH" altLang="de-DE" smtClean="0"/>
              <a:pPr algn="r" eaLnBrk="1" hangingPunct="1">
                <a:spcBef>
                  <a:spcPct val="0"/>
                </a:spcBef>
              </a:pPr>
              <a:t>13</a:t>
            </a:fld>
            <a:endParaRPr lang="de-CH" altLang="de-DE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7482" indent="-287493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9972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9961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69950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29939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89928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49917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09906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5CFB79A-FE02-438F-ADD7-20FD2CDA7FBB}" type="slidenum">
              <a:rPr lang="de-CH" altLang="de-DE" smtClean="0"/>
              <a:pPr algn="r" eaLnBrk="1" hangingPunct="1">
                <a:spcBef>
                  <a:spcPct val="0"/>
                </a:spcBef>
              </a:pPr>
              <a:t>2</a:t>
            </a:fld>
            <a:endParaRPr lang="de-CH" altLang="de-DE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7482" indent="-287493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9972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9961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69950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29939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89928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49917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09906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1769EDC-B9DA-4FF3-8FBD-DC855FC4182A}" type="slidenum">
              <a:rPr lang="de-CH" altLang="de-DE" smtClean="0"/>
              <a:pPr algn="r" eaLnBrk="1" hangingPunct="1">
                <a:spcBef>
                  <a:spcPct val="0"/>
                </a:spcBef>
              </a:pPr>
              <a:t>3</a:t>
            </a:fld>
            <a:endParaRPr lang="de-CH" altLang="de-DE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CH" altLang="de-DE" noProof="1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7482" indent="-287493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9972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9961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69950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29939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89928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49917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09906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D113383-1EFB-49FD-82D1-63D7DE0F435E}" type="slidenum">
              <a:rPr lang="de-CH" altLang="de-DE" smtClean="0"/>
              <a:pPr algn="r" eaLnBrk="1" hangingPunct="1">
                <a:spcBef>
                  <a:spcPct val="0"/>
                </a:spcBef>
              </a:pPr>
              <a:t>4</a:t>
            </a:fld>
            <a:endParaRPr lang="de-CH" altLang="de-DE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CH" altLang="de-DE" noProof="1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7482" indent="-287493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9972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9961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69950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29939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89928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49917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09906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D113383-1EFB-49FD-82D1-63D7DE0F435E}" type="slidenum">
              <a:rPr lang="de-CH" altLang="de-DE" smtClean="0"/>
              <a:pPr algn="r" eaLnBrk="1" hangingPunct="1">
                <a:spcBef>
                  <a:spcPct val="0"/>
                </a:spcBef>
              </a:pPr>
              <a:t>5</a:t>
            </a:fld>
            <a:endParaRPr lang="de-CH" altLang="de-DE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CH" altLang="de-DE" noProof="1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7482" indent="-287493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9972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9961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69950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29939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89928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49917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09906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802E3E2-57C8-4F62-8600-7EB124B9AF56}" type="slidenum">
              <a:rPr lang="de-CH" altLang="de-DE" smtClean="0"/>
              <a:pPr algn="r" eaLnBrk="1" hangingPunct="1">
                <a:spcBef>
                  <a:spcPct val="0"/>
                </a:spcBef>
              </a:pPr>
              <a:t>6</a:t>
            </a:fld>
            <a:endParaRPr lang="de-CH" altLang="de-DE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7482" indent="-287493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9972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9961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69950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29939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89928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49917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09906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EC241EE-5191-4EC9-83B4-CE50F37C1A27}" type="slidenum">
              <a:rPr lang="de-CH" altLang="de-DE" smtClean="0"/>
              <a:pPr algn="r" eaLnBrk="1" hangingPunct="1">
                <a:spcBef>
                  <a:spcPct val="0"/>
                </a:spcBef>
              </a:pPr>
              <a:t>7</a:t>
            </a:fld>
            <a:endParaRPr lang="de-CH" altLang="de-DE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7482" indent="-287493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9972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9961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69950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29939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89928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49917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09906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E50D7CC-667D-42A8-8903-E827FE224DBC}" type="slidenum">
              <a:rPr lang="de-CH" altLang="de-DE" smtClean="0"/>
              <a:pPr algn="r" eaLnBrk="1" hangingPunct="1">
                <a:spcBef>
                  <a:spcPct val="0"/>
                </a:spcBef>
              </a:pPr>
              <a:t>8</a:t>
            </a:fld>
            <a:endParaRPr lang="de-CH" altLang="de-DE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7482" indent="-287493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9972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9961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69950" indent="-229994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29939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89928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49917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09906" indent="-22999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5E8E26B-D18B-4323-ACAD-F3F76DE08D8C}" type="slidenum">
              <a:rPr lang="de-CH" altLang="de-DE" smtClean="0"/>
              <a:pPr algn="r" eaLnBrk="1" hangingPunct="1">
                <a:spcBef>
                  <a:spcPct val="0"/>
                </a:spcBef>
              </a:pPr>
              <a:t>9</a:t>
            </a:fld>
            <a:endParaRPr lang="de-CH" altLang="de-DE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5"/>
          <p:cNvSpPr>
            <a:spLocks noChangeArrowheads="1"/>
          </p:cNvSpPr>
          <p:nvPr userDrawn="1"/>
        </p:nvSpPr>
        <p:spPr bwMode="auto">
          <a:xfrm>
            <a:off x="0" y="0"/>
            <a:ext cx="9144000" cy="396000"/>
          </a:xfrm>
          <a:prstGeom prst="rect">
            <a:avLst/>
          </a:prstGeom>
          <a:gradFill>
            <a:gsLst>
              <a:gs pos="0">
                <a:srgbClr val="CAD9E8"/>
              </a:gs>
              <a:gs pos="100000">
                <a:schemeClr val="bg1"/>
              </a:gs>
            </a:gsLst>
            <a:lin ang="0" scaled="0"/>
          </a:gradFill>
          <a:ln w="9525" algn="ctr">
            <a:solidFill>
              <a:srgbClr val="01396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de-CH" sz="1000" b="1" dirty="0">
                <a:solidFill>
                  <a:srgbClr val="01396C"/>
                </a:solidFill>
                <a:latin typeface="Segoe UI"/>
              </a:rPr>
              <a:t>KMU*</a:t>
            </a:r>
            <a:r>
              <a:rPr lang="de-CH" sz="1000" dirty="0">
                <a:solidFill>
                  <a:srgbClr val="01396C"/>
                </a:solidFill>
                <a:latin typeface="Segoe UI"/>
              </a:rPr>
              <a:t>STAR-Navigator</a:t>
            </a:r>
          </a:p>
        </p:txBody>
      </p:sp>
      <p:sp>
        <p:nvSpPr>
          <p:cNvPr id="4" name="Rectangle 47"/>
          <p:cNvSpPr>
            <a:spLocks noChangeArrowheads="1"/>
          </p:cNvSpPr>
          <p:nvPr userDrawn="1"/>
        </p:nvSpPr>
        <p:spPr bwMode="auto">
          <a:xfrm>
            <a:off x="2916238" y="0"/>
            <a:ext cx="3240087" cy="404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CH" sz="1000" b="1" i="1" dirty="0">
              <a:solidFill>
                <a:srgbClr val="01396C"/>
              </a:solidFill>
              <a:latin typeface="+mn-lt"/>
            </a:endParaRPr>
          </a:p>
        </p:txBody>
      </p:sp>
      <p:sp>
        <p:nvSpPr>
          <p:cNvPr id="5" name="Rectangle 48"/>
          <p:cNvSpPr>
            <a:spLocks noChangeArrowheads="1"/>
          </p:cNvSpPr>
          <p:nvPr userDrawn="1"/>
        </p:nvSpPr>
        <p:spPr bwMode="auto">
          <a:xfrm>
            <a:off x="0" y="6490799"/>
            <a:ext cx="9140825" cy="360000"/>
          </a:xfrm>
          <a:prstGeom prst="rect">
            <a:avLst/>
          </a:prstGeom>
          <a:gradFill>
            <a:gsLst>
              <a:gs pos="0">
                <a:srgbClr val="CAD9E8"/>
              </a:gs>
              <a:gs pos="100000">
                <a:schemeClr val="bg1"/>
              </a:gs>
            </a:gsLst>
          </a:gradFill>
          <a:ln w="9525" algn="ctr">
            <a:solidFill>
              <a:srgbClr val="01396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de-CH" sz="1000" dirty="0">
                <a:solidFill>
                  <a:srgbClr val="01396C"/>
                </a:solidFill>
                <a:latin typeface="Segoe UI"/>
              </a:rPr>
              <a:t>© Lombriser, </a:t>
            </a:r>
            <a:r>
              <a:rPr lang="de-CH" sz="1000" dirty="0" err="1">
                <a:solidFill>
                  <a:srgbClr val="01396C"/>
                </a:solidFill>
                <a:latin typeface="Segoe UI"/>
              </a:rPr>
              <a:t>Abplanalp</a:t>
            </a:r>
            <a:r>
              <a:rPr lang="de-CH" sz="1000" dirty="0">
                <a:solidFill>
                  <a:srgbClr val="01396C"/>
                </a:solidFill>
                <a:latin typeface="Segoe UI"/>
              </a:rPr>
              <a:t>, </a:t>
            </a:r>
            <a:r>
              <a:rPr lang="de-CH" sz="1000" dirty="0" err="1">
                <a:solidFill>
                  <a:srgbClr val="01396C"/>
                </a:solidFill>
                <a:latin typeface="Segoe UI"/>
              </a:rPr>
              <a:t>Wernigk</a:t>
            </a:r>
            <a:endParaRPr lang="de-CH" sz="1000" noProof="1">
              <a:solidFill>
                <a:srgbClr val="01396C"/>
              </a:solidFill>
              <a:latin typeface="Segoe UI"/>
            </a:endParaRPr>
          </a:p>
        </p:txBody>
      </p:sp>
      <p:pic>
        <p:nvPicPr>
          <p:cNvPr id="6" name="Picture 5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5063" y="20638"/>
            <a:ext cx="360362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126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0" y="2133600"/>
            <a:ext cx="9144000" cy="1470025"/>
          </a:xfrm>
          <a:solidFill>
            <a:srgbClr val="CAD9E8"/>
          </a:solidFill>
        </p:spPr>
        <p:txBody>
          <a:bodyPr/>
          <a:lstStyle>
            <a:lvl1pPr marL="361950" indent="0" algn="l" rtl="0" eaLnBrk="1" fontAlgn="base" hangingPunct="1">
              <a:spcBef>
                <a:spcPct val="0"/>
              </a:spcBef>
              <a:spcAft>
                <a:spcPct val="0"/>
              </a:spcAft>
              <a:defRPr lang="de-CH" sz="1800" b="0" i="1" baseline="0" dirty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de-CH" dirty="0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ftr" sz="quarter" idx="10"/>
          </p:nvPr>
        </p:nvSpPr>
        <p:spPr>
          <a:xfrm>
            <a:off x="6248400" y="6490799"/>
            <a:ext cx="2895600" cy="3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de-CH" dirty="0"/>
              <a:t>1-Situationsanalyse / &lt;Datum&gt;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273550" y="6490799"/>
            <a:ext cx="442913" cy="3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1909FD3D-084B-4214-A6FB-2EE970FFE4C1}" type="slidenum">
              <a:rPr lang="de-CH" smtClean="0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86415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0" y="396000"/>
            <a:ext cx="8497887" cy="360000"/>
          </a:xfrm>
          <a:noFill/>
        </p:spPr>
        <p:txBody>
          <a:bodyPr/>
          <a:lstStyle>
            <a:lvl1pPr>
              <a:defRPr b="0"/>
            </a:lvl1pPr>
          </a:lstStyle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000" y="936000"/>
            <a:ext cx="8496944" cy="5400600"/>
          </a:xfrm>
          <a:prstGeom prst="rect">
            <a:avLst/>
          </a:prstGeom>
        </p:spPr>
        <p:txBody>
          <a:bodyPr/>
          <a:lstStyle>
            <a:lvl1pPr marL="180975" indent="-180000"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360000" indent="-180000"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540000" indent="-180000"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540000" indent="-180000"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720000" indent="-180000"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Rectangle 6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rgbClr val="01396C"/>
                </a:solidFill>
              </a:defRPr>
            </a:lvl1pPr>
          </a:lstStyle>
          <a:p>
            <a:pPr>
              <a:defRPr/>
            </a:pPr>
            <a:r>
              <a:rPr lang="de-CH"/>
              <a:t>1-Situationsanalyse / &lt;Datum&gt;</a:t>
            </a:r>
            <a:endParaRPr lang="de-CH" dirty="0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rgbClr val="01396C"/>
                </a:solidFill>
              </a:defRPr>
            </a:lvl1pPr>
          </a:lstStyle>
          <a:p>
            <a:pPr>
              <a:defRPr/>
            </a:pPr>
            <a:fld id="{44A147D2-2743-4843-9970-A12B16FCA959}" type="slidenum">
              <a:rPr lang="de-CH" smtClean="0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7252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rgbClr val="01396C"/>
                </a:solidFill>
              </a:defRPr>
            </a:lvl1pPr>
          </a:lstStyle>
          <a:p>
            <a:pPr>
              <a:defRPr/>
            </a:pPr>
            <a:r>
              <a:rPr lang="de-CH"/>
              <a:t>1-Situationsanalyse / &lt;Datum&gt;</a:t>
            </a:r>
            <a:endParaRPr lang="de-CH" dirty="0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 algn="ctr">
              <a:defRPr>
                <a:solidFill>
                  <a:srgbClr val="01396C"/>
                </a:solidFill>
              </a:defRPr>
            </a:lvl1pPr>
          </a:lstStyle>
          <a:p>
            <a:pPr>
              <a:defRPr/>
            </a:pPr>
            <a:fld id="{163AD201-C4ED-4054-88B3-F2EA00148F57}" type="slidenum">
              <a:rPr lang="de-CH" smtClean="0"/>
              <a:pPr>
                <a:defRPr/>
              </a:pPr>
              <a:t>‹Nr.›</a:t>
            </a:fld>
            <a:endParaRPr lang="de-CH" dirty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360000" y="396000"/>
            <a:ext cx="8497887" cy="360000"/>
          </a:xfrm>
        </p:spPr>
        <p:txBody>
          <a:bodyPr/>
          <a:lstStyle>
            <a:lvl1pPr>
              <a:defRPr b="0"/>
            </a:lvl1pPr>
          </a:lstStyle>
          <a:p>
            <a:r>
              <a:rPr lang="de-DE" dirty="0"/>
              <a:t>Titelmasterformat durch Klicken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40758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Rectangle 61"/>
          <p:cNvSpPr>
            <a:spLocks noChangeArrowheads="1"/>
          </p:cNvSpPr>
          <p:nvPr userDrawn="1"/>
        </p:nvSpPr>
        <p:spPr bwMode="auto">
          <a:xfrm>
            <a:off x="0" y="6489525"/>
            <a:ext cx="9144000" cy="360000"/>
          </a:xfrm>
          <a:prstGeom prst="rect">
            <a:avLst/>
          </a:prstGeom>
          <a:gradFill>
            <a:gsLst>
              <a:gs pos="0">
                <a:srgbClr val="CAD9E8"/>
              </a:gs>
              <a:gs pos="100000">
                <a:schemeClr val="bg1"/>
              </a:gs>
            </a:gsLst>
            <a:lin ang="0" scaled="0"/>
          </a:gradFill>
          <a:ln w="9525" algn="ctr">
            <a:solidFill>
              <a:srgbClr val="01396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de-CH" sz="1000" dirty="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© Lombriser, </a:t>
            </a:r>
            <a:r>
              <a:rPr lang="de-CH" sz="1000" dirty="0" err="1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Abplanalp</a:t>
            </a:r>
            <a:r>
              <a:rPr lang="de-CH" sz="1000" dirty="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de-CH" sz="1000" dirty="0" err="1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Wernigk</a:t>
            </a:r>
            <a:endParaRPr lang="de-CH" sz="1000" noProof="1">
              <a:solidFill>
                <a:srgbClr val="01396C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87" name="Rectangle 63"/>
          <p:cNvSpPr>
            <a:spLocks noChangeArrowheads="1"/>
          </p:cNvSpPr>
          <p:nvPr userDrawn="1"/>
        </p:nvSpPr>
        <p:spPr bwMode="auto">
          <a:xfrm>
            <a:off x="0" y="0"/>
            <a:ext cx="9144000" cy="396000"/>
          </a:xfrm>
          <a:prstGeom prst="rect">
            <a:avLst/>
          </a:prstGeom>
          <a:gradFill>
            <a:gsLst>
              <a:gs pos="0">
                <a:srgbClr val="CAD9E8"/>
              </a:gs>
              <a:gs pos="100000">
                <a:schemeClr val="bg1"/>
              </a:gs>
            </a:gsLst>
            <a:lin ang="0" scaled="1"/>
          </a:gradFill>
          <a:ln w="9525" algn="ctr">
            <a:solidFill>
              <a:srgbClr val="01396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de-CH" sz="1000" b="1" dirty="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KMU*</a:t>
            </a:r>
            <a:r>
              <a:rPr lang="de-CH" sz="1000" dirty="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STAR-Navigator</a:t>
            </a:r>
          </a:p>
        </p:txBody>
      </p:sp>
      <p:sp>
        <p:nvSpPr>
          <p:cNvPr id="1086" name="Rectangle 62"/>
          <p:cNvSpPr>
            <a:spLocks noChangeArrowheads="1"/>
          </p:cNvSpPr>
          <p:nvPr userDrawn="1"/>
        </p:nvSpPr>
        <p:spPr bwMode="auto">
          <a:xfrm>
            <a:off x="0" y="395139"/>
            <a:ext cx="9144000" cy="360000"/>
          </a:xfrm>
          <a:prstGeom prst="rect">
            <a:avLst/>
          </a:prstGeom>
          <a:solidFill>
            <a:srgbClr val="01396C"/>
          </a:solidFill>
          <a:ln w="9525" algn="ctr">
            <a:solidFill>
              <a:srgbClr val="01396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de-CH" b="1" dirty="0">
                <a:solidFill>
                  <a:srgbClr val="000099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     </a:t>
            </a:r>
          </a:p>
        </p:txBody>
      </p:sp>
      <p:sp>
        <p:nvSpPr>
          <p:cNvPr id="1088" name="Rectangle 6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89525"/>
            <a:ext cx="2895600" cy="3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de-CH" dirty="0"/>
              <a:t>1-Situationsanalyse / &lt;Datum&gt;</a:t>
            </a:r>
          </a:p>
        </p:txBody>
      </p:sp>
      <p:sp>
        <p:nvSpPr>
          <p:cNvPr id="1089" name="Rectangle 6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73550" y="6489525"/>
            <a:ext cx="442913" cy="360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Aft>
                <a:spcPts val="0"/>
              </a:spcAft>
              <a:defRPr sz="100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D6B2A1E9-363E-4CED-8C9F-E54110538120}" type="slidenum">
              <a:rPr lang="de-CH" smtClean="0"/>
              <a:pPr>
                <a:defRPr/>
              </a:pPr>
              <a:t>‹Nr.›</a:t>
            </a:fld>
            <a:endParaRPr lang="de-CH" dirty="0"/>
          </a:p>
        </p:txBody>
      </p:sp>
      <p:sp>
        <p:nvSpPr>
          <p:cNvPr id="1091" name="Rectangle 67"/>
          <p:cNvSpPr>
            <a:spLocks noChangeArrowheads="1"/>
          </p:cNvSpPr>
          <p:nvPr userDrawn="1"/>
        </p:nvSpPr>
        <p:spPr bwMode="auto">
          <a:xfrm>
            <a:off x="2916238" y="0"/>
            <a:ext cx="3240087" cy="404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de-CH" sz="1000" b="1" i="1" dirty="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&lt;Firmenname&gt;</a:t>
            </a:r>
          </a:p>
        </p:txBody>
      </p:sp>
      <p:pic>
        <p:nvPicPr>
          <p:cNvPr id="4107" name="Picture 70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5063" y="20638"/>
            <a:ext cx="360362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Rectangle 68"/>
          <p:cNvSpPr>
            <a:spLocks noGrp="1" noChangeArrowheads="1"/>
          </p:cNvSpPr>
          <p:nvPr>
            <p:ph type="title"/>
          </p:nvPr>
        </p:nvSpPr>
        <p:spPr bwMode="auto">
          <a:xfrm>
            <a:off x="360000" y="395139"/>
            <a:ext cx="8497887" cy="36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916478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b="0">
          <a:solidFill>
            <a:schemeClr val="bg1"/>
          </a:solidFill>
          <a:latin typeface="Segoe UI Semibold" panose="020B07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9pPr>
    </p:titleStyle>
    <p:bodyStyle>
      <a:lvl1pPr marL="714375" indent="-342900" algn="l" rtl="0" eaLnBrk="0" fontAlgn="base" hangingPunct="0">
        <a:spcBef>
          <a:spcPct val="20000"/>
        </a:spcBef>
        <a:spcAft>
          <a:spcPct val="0"/>
        </a:spcAft>
        <a:buSzPct val="110000"/>
        <a:buFont typeface="Wingdings" pitchFamily="2" charset="2"/>
        <a:buChar char="w"/>
        <a:defRPr sz="1400" b="1">
          <a:solidFill>
            <a:srgbClr val="FF0000"/>
          </a:solidFill>
          <a:latin typeface="+mn-lt"/>
          <a:ea typeface="+mn-ea"/>
          <a:cs typeface="+mn-cs"/>
        </a:defRPr>
      </a:lvl1pPr>
      <a:lvl2pPr marL="1179513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200" b="1">
          <a:solidFill>
            <a:srgbClr val="FF0000"/>
          </a:solidFill>
          <a:latin typeface="+mn-lt"/>
        </a:defRPr>
      </a:lvl2pPr>
      <a:lvl3pPr marL="15875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rgbClr val="FF0000"/>
          </a:solidFill>
          <a:latin typeface="+mn-lt"/>
        </a:defRPr>
      </a:lvl3pPr>
      <a:lvl4pPr marL="1995488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rgbClr val="FF0000"/>
          </a:solidFill>
          <a:latin typeface="+mn-lt"/>
        </a:defRPr>
      </a:lvl4pPr>
      <a:lvl5pPr marL="2403475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rgbClr val="FF0000"/>
          </a:solidFill>
          <a:latin typeface="+mn-lt"/>
        </a:defRPr>
      </a:lvl5pPr>
      <a:lvl6pPr marL="2860675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FF0000"/>
          </a:solidFill>
          <a:latin typeface="+mn-lt"/>
        </a:defRPr>
      </a:lvl6pPr>
      <a:lvl7pPr marL="3317875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FF0000"/>
          </a:solidFill>
          <a:latin typeface="+mn-lt"/>
        </a:defRPr>
      </a:lvl7pPr>
      <a:lvl8pPr marL="3775075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FF0000"/>
          </a:solidFill>
          <a:latin typeface="+mn-lt"/>
        </a:defRPr>
      </a:lvl8pPr>
      <a:lvl9pPr marL="4232275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FF0000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1.xlsx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.xlsx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CH" altLang="de-DE" sz="2000" dirty="0"/>
              <a:t>Strategie &lt;Firmenname&gt;</a:t>
            </a:r>
            <a:br>
              <a:rPr lang="de-CH" altLang="de-DE" sz="2000" dirty="0"/>
            </a:br>
            <a:br>
              <a:rPr lang="de-CH" altLang="de-DE" sz="2000" dirty="0"/>
            </a:br>
            <a:r>
              <a:rPr lang="de-CH" altLang="de-DE" sz="2000" dirty="0"/>
              <a:t>Schritt 2: Ausblick</a:t>
            </a:r>
          </a:p>
        </p:txBody>
      </p:sp>
      <p:sp>
        <p:nvSpPr>
          <p:cNvPr id="3074" name="Rectangle 5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dirty="0">
                <a:solidFill>
                  <a:srgbClr val="000099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2-Ausblick / &lt;Datum&gt;</a:t>
            </a:r>
          </a:p>
        </p:txBody>
      </p:sp>
      <p:sp>
        <p:nvSpPr>
          <p:cNvPr id="3075" name="Rectangle 56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C1086DC-C4E2-4AC7-883A-3E7E21F4203F}" type="slidenum">
              <a:rPr lang="de-CH" altLang="de-DE" sz="1000" smtClean="0">
                <a:solidFill>
                  <a:srgbClr val="000099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/>
              <a:t>1</a:t>
            </a:fld>
            <a:endParaRPr lang="de-CH" altLang="de-DE" sz="1000">
              <a:solidFill>
                <a:srgbClr val="000099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076" name="Picture 2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100" y="3763963"/>
            <a:ext cx="2520950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AutoShape 16"/>
          <p:cNvSpPr>
            <a:spLocks/>
          </p:cNvSpPr>
          <p:nvPr/>
        </p:nvSpPr>
        <p:spPr bwMode="auto">
          <a:xfrm>
            <a:off x="6369050" y="692150"/>
            <a:ext cx="2771775" cy="576609"/>
          </a:xfrm>
          <a:prstGeom prst="borderCallout2">
            <a:avLst>
              <a:gd name="adj1" fmla="val 19833"/>
              <a:gd name="adj2" fmla="val -2750"/>
              <a:gd name="adj3" fmla="val 19833"/>
              <a:gd name="adj4" fmla="val -18787"/>
              <a:gd name="adj5" fmla="val -82921"/>
              <a:gd name="adj6" fmla="val -45588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anchor="ctr" anchorCtr="0"/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Fügen Sie den Firmennamen in den Masterfolien ein:</a:t>
            </a:r>
            <a:b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</a:b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Ansicht &gt; Folienmaster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21" name="AutoShape 17"/>
          <p:cNvSpPr>
            <a:spLocks/>
          </p:cNvSpPr>
          <p:nvPr/>
        </p:nvSpPr>
        <p:spPr bwMode="auto">
          <a:xfrm>
            <a:off x="142875" y="5300663"/>
            <a:ext cx="3708400" cy="432594"/>
          </a:xfrm>
          <a:prstGeom prst="borderCallout2">
            <a:avLst>
              <a:gd name="adj1" fmla="val 19833"/>
              <a:gd name="adj2" fmla="val 102056"/>
              <a:gd name="adj3" fmla="val 19833"/>
              <a:gd name="adj4" fmla="val 148671"/>
              <a:gd name="adj5" fmla="val 301432"/>
              <a:gd name="adj6" fmla="val 228549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/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Tragen Sie jeweils das Datum der letzten Änderung ein:</a:t>
            </a:r>
            <a:b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</a:b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Einfügen &gt; Kopf- und Fusszeile &gt; bei Fusszeile: Datum</a:t>
            </a: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0" y="646780"/>
            <a:ext cx="4427984" cy="811367"/>
          </a:xfrm>
          <a:prstGeom prst="rect">
            <a:avLst/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wrap="square"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Clr>
                <a:srgbClr val="FFFF00"/>
              </a:buClr>
              <a:buSzPct val="150000"/>
              <a:buFont typeface="Wingdings" pitchFamily="2" charset="2"/>
              <a:buNone/>
            </a:pPr>
            <a:r>
              <a:rPr lang="de-CH" altLang="de-DE" sz="1200" b="1" dirty="0">
                <a:solidFill>
                  <a:schemeClr val="bg1"/>
                </a:solidFill>
                <a:latin typeface="+mn-lt"/>
              </a:rPr>
              <a:t>Bitte beachten Sie:</a:t>
            </a:r>
          </a:p>
          <a:p>
            <a:pPr marL="216000" indent="-216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200" dirty="0">
                <a:solidFill>
                  <a:schemeClr val="bg1"/>
                </a:solidFill>
                <a:latin typeface="Segoe UI Semibold" panose="020B0702040204020203" pitchFamily="34" charset="0"/>
              </a:rPr>
              <a:t>Hellblaue Felder enthalten vorgegebene Beschriftungen.</a:t>
            </a:r>
          </a:p>
          <a:p>
            <a:pPr marL="216000" indent="-216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200" dirty="0">
                <a:solidFill>
                  <a:schemeClr val="bg1"/>
                </a:solidFill>
                <a:latin typeface="Segoe UI Semibold" panose="020B0702040204020203" pitchFamily="34" charset="0"/>
              </a:rPr>
              <a:t>Hellgelbe Felder sind Eingabefelder. </a:t>
            </a:r>
          </a:p>
          <a:p>
            <a:pPr marL="216000" indent="-216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200" dirty="0">
                <a:solidFill>
                  <a:schemeClr val="bg1"/>
                </a:solidFill>
                <a:latin typeface="Segoe UI Semibold" panose="020B0702040204020203" pitchFamily="34" charset="0"/>
              </a:rPr>
              <a:t>Löschen Sie nicht mehr benötigte Arbeitshinweise.</a:t>
            </a:r>
            <a:endParaRPr lang="de-CH" altLang="de-DE" sz="12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8339735"/>
              </p:ext>
            </p:extLst>
          </p:nvPr>
        </p:nvGraphicFramePr>
        <p:xfrm>
          <a:off x="395288" y="973988"/>
          <a:ext cx="8640000" cy="375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0" name="Arbeitsblatt" r:id="rId4" imgW="9591770" imgH="4171950" progId="Excel.Sheet.12">
                  <p:embed/>
                </p:oleObj>
              </mc:Choice>
              <mc:Fallback>
                <p:oleObj name="Arbeitsblatt" r:id="rId4" imgW="9591770" imgH="41719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288" y="973988"/>
                        <a:ext cx="8640000" cy="375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0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>
                <a:solidFill>
                  <a:srgbClr val="000099"/>
                </a:solidFill>
                <a:latin typeface="Segoe UI" panose="020B0502040204020203" pitchFamily="34" charset="0"/>
              </a:rPr>
              <a:t>2-Ausblick / &lt;Datum&gt;</a:t>
            </a:r>
          </a:p>
        </p:txBody>
      </p:sp>
      <p:sp>
        <p:nvSpPr>
          <p:cNvPr id="12291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B8D9F63-D92A-4956-99FA-D569C49B0C2A}" type="slidenum">
              <a:rPr lang="de-CH" altLang="de-DE" sz="1000" smtClean="0">
                <a:solidFill>
                  <a:srgbClr val="000099"/>
                </a:solidFill>
                <a:latin typeface="Segoe UI" panose="020B0502040204020203" pitchFamily="34" charset="0"/>
              </a:rPr>
              <a:pPr eaLnBrk="1" hangingPunct="1"/>
              <a:t>10</a:t>
            </a:fld>
            <a:endParaRPr lang="de-CH" altLang="de-DE" sz="1000">
              <a:solidFill>
                <a:srgbClr val="000099"/>
              </a:solidFill>
              <a:latin typeface="Segoe UI" panose="020B0502040204020203" pitchFamily="34" charset="0"/>
            </a:endParaRPr>
          </a:p>
        </p:txBody>
      </p:sp>
      <p:sp>
        <p:nvSpPr>
          <p:cNvPr id="1229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dirty="0"/>
              <a:t>2.6 Geschäftspotenzial* </a:t>
            </a:r>
            <a:endParaRPr lang="de-CH" altLang="de-DE" noProof="1"/>
          </a:p>
        </p:txBody>
      </p:sp>
      <p:sp>
        <p:nvSpPr>
          <p:cNvPr id="12300" name="AutoShape 649"/>
          <p:cNvSpPr>
            <a:spLocks/>
          </p:cNvSpPr>
          <p:nvPr/>
        </p:nvSpPr>
        <p:spPr bwMode="auto">
          <a:xfrm>
            <a:off x="6368575" y="476672"/>
            <a:ext cx="2771775" cy="360000"/>
          </a:xfrm>
          <a:prstGeom prst="borderCallout2">
            <a:avLst>
              <a:gd name="adj1" fmla="val 39778"/>
              <a:gd name="adj2" fmla="val -2750"/>
              <a:gd name="adj3" fmla="val 39778"/>
              <a:gd name="adj4" fmla="val -11856"/>
              <a:gd name="adj5" fmla="val 585634"/>
              <a:gd name="adj6" fmla="val -17639"/>
            </a:avLst>
          </a:prstGeom>
          <a:solidFill>
            <a:srgbClr val="C00000"/>
          </a:solidFill>
          <a:ln w="25400" algn="ctr">
            <a:noFill/>
            <a:miter lim="800000"/>
            <a:headEnd/>
            <a:tailEnd/>
          </a:ln>
        </p:spPr>
        <p:txBody>
          <a:bodyPr tIns="36000" bIns="36000" anchor="ctr" anchorCtr="0"/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indent="-17145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Bilden Sie bei Bedarf ein </a:t>
            </a:r>
            <a:r>
              <a:rPr lang="de-CH" altLang="de-DE" sz="1000" dirty="0" err="1">
                <a:solidFill>
                  <a:schemeClr val="bg1"/>
                </a:solidFill>
                <a:latin typeface="Segoe UI Semibold" panose="020B0702040204020203" pitchFamily="34" charset="0"/>
              </a:rPr>
              <a:t>Subtotal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 pro SGE.</a:t>
            </a:r>
            <a:endParaRPr lang="de-CH" altLang="de-DE" sz="1000" noProof="1"/>
          </a:p>
        </p:txBody>
      </p:sp>
      <p:sp>
        <p:nvSpPr>
          <p:cNvPr id="12301" name="AutoShape 671"/>
          <p:cNvSpPr>
            <a:spLocks/>
          </p:cNvSpPr>
          <p:nvPr/>
        </p:nvSpPr>
        <p:spPr bwMode="auto">
          <a:xfrm>
            <a:off x="6372225" y="3716387"/>
            <a:ext cx="2771775" cy="720725"/>
          </a:xfrm>
          <a:prstGeom prst="borderCallout2">
            <a:avLst>
              <a:gd name="adj1" fmla="val 15861"/>
              <a:gd name="adj2" fmla="val -2750"/>
              <a:gd name="adj3" fmla="val 15861"/>
              <a:gd name="adj4" fmla="val -14148"/>
              <a:gd name="adj5" fmla="val 151542"/>
              <a:gd name="adj6" fmla="val -21421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/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Falls Sie Subtotale für die verschiedenen SGE bilden, müssen die Summenformeln für das Total entsprechend angepasst werden.</a:t>
            </a:r>
            <a:endParaRPr lang="de-CH" altLang="de-DE" sz="1000" noProof="1"/>
          </a:p>
        </p:txBody>
      </p:sp>
      <p:sp>
        <p:nvSpPr>
          <p:cNvPr id="12302" name="AutoShape 677"/>
          <p:cNvSpPr>
            <a:spLocks/>
          </p:cNvSpPr>
          <p:nvPr/>
        </p:nvSpPr>
        <p:spPr bwMode="auto">
          <a:xfrm>
            <a:off x="395288" y="2852738"/>
            <a:ext cx="2771775" cy="360238"/>
          </a:xfrm>
          <a:prstGeom prst="borderCallout2">
            <a:avLst>
              <a:gd name="adj1" fmla="val 26472"/>
              <a:gd name="adj2" fmla="val 102750"/>
              <a:gd name="adj3" fmla="val 26472"/>
              <a:gd name="adj4" fmla="val 107731"/>
              <a:gd name="adj5" fmla="val -189338"/>
              <a:gd name="adj6" fmla="val 110940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/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Tragen Sie hier die Ist-Umsätze des letzten Jahres ein. </a:t>
            </a:r>
            <a:endParaRPr lang="de-CH" altLang="de-DE" sz="1000" noProof="1"/>
          </a:p>
        </p:txBody>
      </p:sp>
      <p:sp>
        <p:nvSpPr>
          <p:cNvPr id="12304" name="AutoShape 683"/>
          <p:cNvSpPr>
            <a:spLocks/>
          </p:cNvSpPr>
          <p:nvPr/>
        </p:nvSpPr>
        <p:spPr bwMode="auto">
          <a:xfrm>
            <a:off x="1116013" y="3860800"/>
            <a:ext cx="2771775" cy="360000"/>
          </a:xfrm>
          <a:prstGeom prst="borderCallout2">
            <a:avLst>
              <a:gd name="adj1" fmla="val 26472"/>
              <a:gd name="adj2" fmla="val 102750"/>
              <a:gd name="adj3" fmla="val 26472"/>
              <a:gd name="adj4" fmla="val 109509"/>
              <a:gd name="adj5" fmla="val -406250"/>
              <a:gd name="adj6" fmla="val 113801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/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Übernehmen Sie die Zahlen aus 2.3 (soweit vorhanden).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5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</a:p>
        </p:txBody>
      </p:sp>
      <p:sp>
        <p:nvSpPr>
          <p:cNvPr id="14" name="Text Box 193"/>
          <p:cNvSpPr txBox="1">
            <a:spLocks noChangeArrowheads="1"/>
          </p:cNvSpPr>
          <p:nvPr/>
        </p:nvSpPr>
        <p:spPr bwMode="auto">
          <a:xfrm>
            <a:off x="360000" y="5146625"/>
            <a:ext cx="8640000" cy="226591"/>
          </a:xfrm>
          <a:prstGeom prst="rect">
            <a:avLst/>
          </a:prstGeom>
          <a:solidFill>
            <a:srgbClr val="CAD9E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36000" rIns="90000" bIns="36000" anchor="ctr" anchorCtr="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175" lvl="0" algn="l" eaLnBrk="1" hangingPunct="1">
              <a:tabLst>
                <a:tab pos="895350" algn="l"/>
                <a:tab pos="1790700" algn="l"/>
              </a:tabLst>
            </a:pPr>
            <a:r>
              <a:rPr lang="de-CH" sz="10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MV</a:t>
            </a:r>
            <a:r>
              <a:rPr lang="de-CH" sz="1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zukünftiges Marktvolumen in Mio.   </a:t>
            </a:r>
            <a:r>
              <a:rPr lang="de-CH" sz="10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</a:t>
            </a:r>
            <a:r>
              <a:rPr lang="de-CH" sz="1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möglicher Marktanteil in %   </a:t>
            </a:r>
            <a:r>
              <a:rPr lang="de-CH" sz="10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GP</a:t>
            </a:r>
            <a:r>
              <a:rPr lang="de-CH" sz="1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Geschäftspotenzial in Mio.</a:t>
            </a:r>
          </a:p>
        </p:txBody>
      </p:sp>
      <p:sp>
        <p:nvSpPr>
          <p:cNvPr id="12305" name="Text Box 684"/>
          <p:cNvSpPr txBox="1">
            <a:spLocks noChangeArrowheads="1"/>
          </p:cNvSpPr>
          <p:nvPr/>
        </p:nvSpPr>
        <p:spPr bwMode="auto">
          <a:xfrm>
            <a:off x="2003598" y="5494267"/>
            <a:ext cx="7128791" cy="99603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lIns="90000" tIns="36000" rIns="90000" bIns="36000" anchor="ctr" anchorCtr="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Clr>
                <a:schemeClr val="bg1"/>
              </a:buClr>
              <a:buSzPct val="150000"/>
            </a:pPr>
            <a:r>
              <a:rPr lang="de-CH" altLang="de-DE" sz="12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Wichtig</a:t>
            </a:r>
          </a:p>
          <a:p>
            <a:pPr marL="216000" indent="-216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200" dirty="0">
                <a:solidFill>
                  <a:schemeClr val="bg1"/>
                </a:solidFill>
                <a:latin typeface="Segoe UI Semibold" panose="020B0702040204020203" pitchFamily="34" charset="0"/>
              </a:rPr>
              <a:t>Das Geschäftspotenzial (GP) ist das zukünftige Umsatzvolumen des Ist-Konzepts (= der bisherigen Strategie unter Berücksichtigung bereits getroffener Dispositionen).</a:t>
            </a:r>
            <a:br>
              <a:rPr lang="de-CH" altLang="de-DE" sz="1200" dirty="0">
                <a:solidFill>
                  <a:schemeClr val="bg1"/>
                </a:solidFill>
                <a:latin typeface="Segoe UI Semibold" panose="020B0702040204020203" pitchFamily="34" charset="0"/>
              </a:rPr>
            </a:br>
            <a:r>
              <a:rPr lang="de-CH" altLang="de-DE" sz="1200" dirty="0">
                <a:solidFill>
                  <a:schemeClr val="bg1"/>
                </a:solidFill>
                <a:latin typeface="Segoe UI Semibold" panose="020B0702040204020203" pitchFamily="34" charset="0"/>
              </a:rPr>
              <a:t>Der erwartete Marktanteil muss unsere Erfüllung der zukünftigen Erfolgsfaktoren (2.4) und die Wettbewerbsentwicklung (2.5) berücksichtigen!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355600" y="4902262"/>
            <a:ext cx="3328920" cy="246221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de-CH" sz="1000" dirty="0">
                <a:latin typeface="+mn-lt"/>
              </a:rPr>
              <a:t>(*für Ist-Konzept, d.h. bei Fortführung bisheriger Strategie)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>
                <a:solidFill>
                  <a:srgbClr val="000099"/>
                </a:solidFill>
                <a:latin typeface="Segoe UI" panose="020B0502040204020203" pitchFamily="34" charset="0"/>
              </a:rPr>
              <a:t>2-Ausblick / &lt;Datum&gt;</a:t>
            </a:r>
          </a:p>
        </p:txBody>
      </p:sp>
      <p:sp>
        <p:nvSpPr>
          <p:cNvPr id="13315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A610616-C629-434E-8F3D-0A505593FB2A}" type="slidenum">
              <a:rPr lang="de-CH" altLang="de-DE" sz="1000" smtClean="0">
                <a:solidFill>
                  <a:srgbClr val="000099"/>
                </a:solidFill>
                <a:latin typeface="Segoe UI" panose="020B0502040204020203" pitchFamily="34" charset="0"/>
              </a:rPr>
              <a:pPr eaLnBrk="1" hangingPunct="1"/>
              <a:t>11</a:t>
            </a:fld>
            <a:endParaRPr lang="de-CH" altLang="de-DE" sz="1000">
              <a:solidFill>
                <a:srgbClr val="000099"/>
              </a:solidFill>
              <a:latin typeface="Segoe UI" panose="020B0502040204020203" pitchFamily="34" charset="0"/>
            </a:endParaRP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/>
              <a:t>2.7 Anforderungen an Fähigkeiten/Ressourcen</a:t>
            </a:r>
            <a:endParaRPr lang="de-CH" altLang="de-DE" noProof="1"/>
          </a:p>
        </p:txBody>
      </p:sp>
      <p:sp>
        <p:nvSpPr>
          <p:cNvPr id="13317" name="Rectangle 7"/>
          <p:cNvSpPr>
            <a:spLocks noChangeArrowheads="1"/>
          </p:cNvSpPr>
          <p:nvPr/>
        </p:nvSpPr>
        <p:spPr bwMode="auto">
          <a:xfrm>
            <a:off x="360000" y="936000"/>
            <a:ext cx="8640000" cy="3600000"/>
          </a:xfrm>
          <a:prstGeom prst="rect">
            <a:avLst/>
          </a:prstGeom>
          <a:solidFill>
            <a:srgbClr val="FFFFB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46063" indent="-246063" eaLnBrk="0" hangingPunct="0"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16000" indent="-216000" algn="l" eaLnBrk="1" hangingPunct="1">
              <a:spcBef>
                <a:spcPts val="0"/>
              </a:spcBef>
              <a:buSzPct val="110000"/>
              <a:buFont typeface="Wingdings" pitchFamily="2" charset="2"/>
              <a:buChar char="w"/>
            </a:pPr>
            <a:r>
              <a:rPr lang="de-CH" altLang="de-DE" sz="1200" dirty="0">
                <a:latin typeface="+mn-lt"/>
              </a:rPr>
              <a:t>?</a:t>
            </a:r>
          </a:p>
          <a:p>
            <a:pPr marL="216000" indent="-216000" algn="l" eaLnBrk="1" hangingPunct="1">
              <a:spcBef>
                <a:spcPts val="0"/>
              </a:spcBef>
              <a:buSzPct val="110000"/>
              <a:buFont typeface="Wingdings" pitchFamily="2" charset="2"/>
              <a:buChar char="w"/>
            </a:pPr>
            <a:endParaRPr lang="de-CH" altLang="de-DE" sz="1200" dirty="0">
              <a:latin typeface="+mn-lt"/>
            </a:endParaRPr>
          </a:p>
        </p:txBody>
      </p:sp>
      <p:sp>
        <p:nvSpPr>
          <p:cNvPr id="9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>
                <a:solidFill>
                  <a:srgbClr val="000099"/>
                </a:solidFill>
                <a:latin typeface="Segoe UI" panose="020B0502040204020203" pitchFamily="34" charset="0"/>
              </a:rPr>
              <a:t>2-Ausblick / &lt;Datum&gt;</a:t>
            </a:r>
          </a:p>
        </p:txBody>
      </p:sp>
      <p:sp>
        <p:nvSpPr>
          <p:cNvPr id="14339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E22774-88E7-4BCF-8921-0D509D3DFCA6}" type="slidenum">
              <a:rPr lang="de-CH" altLang="de-DE" sz="1000" smtClean="0">
                <a:solidFill>
                  <a:srgbClr val="000099"/>
                </a:solidFill>
                <a:latin typeface="Segoe UI" panose="020B0502040204020203" pitchFamily="34" charset="0"/>
              </a:rPr>
              <a:pPr eaLnBrk="1" hangingPunct="1"/>
              <a:t>12</a:t>
            </a:fld>
            <a:endParaRPr lang="de-CH" altLang="de-DE" sz="1000">
              <a:solidFill>
                <a:srgbClr val="000099"/>
              </a:solidFill>
              <a:latin typeface="Segoe UI" panose="020B0502040204020203" pitchFamily="34" charset="0"/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/>
              <a:t>2.8 Chancen/Gefahren</a:t>
            </a:r>
            <a:endParaRPr lang="de-CH" altLang="de-DE" noProof="1"/>
          </a:p>
        </p:txBody>
      </p:sp>
      <p:graphicFrame>
        <p:nvGraphicFramePr>
          <p:cNvPr id="192992" name="Group 480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035774852"/>
              </p:ext>
            </p:extLst>
          </p:nvPr>
        </p:nvGraphicFramePr>
        <p:xfrm>
          <a:off x="359998" y="936000"/>
          <a:ext cx="8640001" cy="3363916"/>
        </p:xfrm>
        <a:graphic>
          <a:graphicData uri="http://schemas.openxmlformats.org/drawingml/2006/table">
            <a:tbl>
              <a:tblPr/>
              <a:tblGrid>
                <a:gridCol w="725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0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46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301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8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Chancen ( +++ / ++ /  + )</a:t>
                      </a:r>
                      <a:endParaRPr kumimoji="0" lang="de-CH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Gefahren ( - - -  / - -  /  - )</a:t>
                      </a:r>
                      <a:endParaRPr kumimoji="0" lang="de-CH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9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9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9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9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9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9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9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6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9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69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46790" marB="4679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9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>
                <a:solidFill>
                  <a:srgbClr val="000099"/>
                </a:solidFill>
                <a:latin typeface="Segoe UI" panose="020B0502040204020203" pitchFamily="34" charset="0"/>
              </a:rPr>
              <a:t>2-Ausblick / &lt;Datum&gt;</a:t>
            </a:r>
          </a:p>
        </p:txBody>
      </p:sp>
      <p:sp>
        <p:nvSpPr>
          <p:cNvPr id="15363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3E7A3BD-5B44-4408-A46D-D5413B01F85F}" type="slidenum">
              <a:rPr lang="de-CH" altLang="de-DE" sz="1000" smtClean="0">
                <a:solidFill>
                  <a:srgbClr val="000099"/>
                </a:solidFill>
                <a:latin typeface="Segoe UI" panose="020B0502040204020203" pitchFamily="34" charset="0"/>
              </a:rPr>
              <a:pPr eaLnBrk="1" hangingPunct="1"/>
              <a:t>13</a:t>
            </a:fld>
            <a:endParaRPr lang="de-CH" altLang="de-DE" sz="1000">
              <a:solidFill>
                <a:srgbClr val="000099"/>
              </a:solidFill>
              <a:latin typeface="Segoe UI" panose="020B0502040204020203" pitchFamily="34" charset="0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/>
              <a:t>2.9 Szenarien</a:t>
            </a:r>
            <a:endParaRPr lang="de-CH" altLang="de-DE" noProof="1"/>
          </a:p>
        </p:txBody>
      </p:sp>
      <p:graphicFrame>
        <p:nvGraphicFramePr>
          <p:cNvPr id="142869" name="Group 53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799172744"/>
              </p:ext>
            </p:extLst>
          </p:nvPr>
        </p:nvGraphicFramePr>
        <p:xfrm>
          <a:off x="360000" y="2153215"/>
          <a:ext cx="8640763" cy="2845311"/>
        </p:xfrm>
        <a:graphic>
          <a:graphicData uri="http://schemas.openxmlformats.org/drawingml/2006/table">
            <a:tbl>
              <a:tblPr/>
              <a:tblGrid>
                <a:gridCol w="892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2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64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8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Szenario</a:t>
                      </a:r>
                      <a:endParaRPr kumimoji="0" lang="de-CH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54000" marT="17991" marB="1799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W</a:t>
                      </a:r>
                      <a:endParaRPr kumimoji="0" lang="de-CH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54000" marT="17991" marB="1799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Ausprägung der Haupttreiber</a:t>
                      </a:r>
                      <a:endParaRPr kumimoji="0" lang="de-CH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54000" marT="17991" marB="1799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839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REAL</a:t>
                      </a:r>
                    </a:p>
                  </a:txBody>
                  <a:tcPr marL="90000" marR="54000" marT="17991" marB="1799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54000" marT="17991" marB="1799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54000" marT="17991" marB="1799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839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54000" marT="17991" marB="1799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839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54000" marT="17991" marB="1799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839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54000" marT="17991" marB="1799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967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OPTI</a:t>
                      </a:r>
                    </a:p>
                  </a:txBody>
                  <a:tcPr marL="90000" marR="54000" marT="17991" marB="1799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54000" marT="17991" marB="1799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54000" marT="17991" marB="1799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839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54000" marT="17991" marB="1799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839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54000" marT="17991" marB="1799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8839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54000" marT="17991" marB="1799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8839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PESS </a:t>
                      </a:r>
                    </a:p>
                  </a:txBody>
                  <a:tcPr marL="90000" marR="54000" marT="17991" marB="1799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54000" marT="17991" marB="1799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54000" marT="17991" marB="1799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8839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54000" marT="17991" marB="1799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8839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54000" marT="17991" marB="1799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8839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54000" marT="17991" marB="1799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360000" y="936000"/>
            <a:ext cx="8640763" cy="1052840"/>
          </a:xfrm>
          <a:prstGeom prst="rect">
            <a:avLst/>
          </a:prstGeom>
          <a:solidFill>
            <a:srgbClr val="FFFFB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46063" indent="-227013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16000" indent="-216000" algn="l" eaLnBrk="1" hangingPunct="1">
              <a:spcBef>
                <a:spcPts val="600"/>
              </a:spcBef>
              <a:buSzPct val="110000"/>
              <a:buFont typeface="Wingdings" pitchFamily="2" charset="2"/>
              <a:buNone/>
            </a:pPr>
            <a:r>
              <a:rPr lang="de-CH" altLang="de-DE" sz="1200" b="1" dirty="0">
                <a:latin typeface="+mn-lt"/>
              </a:rPr>
              <a:t>Haupttreiber der Zukunftsentwicklung</a:t>
            </a:r>
          </a:p>
          <a:p>
            <a:pPr marL="216000" indent="-216000" algn="l" eaLnBrk="1" hangingPunct="1">
              <a:spcBef>
                <a:spcPts val="0"/>
              </a:spcBef>
              <a:buSzPct val="110000"/>
              <a:buFont typeface="Wingdings" pitchFamily="2" charset="2"/>
              <a:buChar char="w"/>
            </a:pPr>
            <a:r>
              <a:rPr lang="de-CH" altLang="de-DE" sz="1200" dirty="0">
                <a:latin typeface="+mn-lt"/>
              </a:rPr>
              <a:t>?</a:t>
            </a:r>
          </a:p>
        </p:txBody>
      </p:sp>
      <p:sp>
        <p:nvSpPr>
          <p:cNvPr id="15410" name="AutoShape 190"/>
          <p:cNvSpPr>
            <a:spLocks/>
          </p:cNvSpPr>
          <p:nvPr/>
        </p:nvSpPr>
        <p:spPr bwMode="auto">
          <a:xfrm>
            <a:off x="2555776" y="2708920"/>
            <a:ext cx="4824413" cy="360000"/>
          </a:xfrm>
          <a:prstGeom prst="borderCallout2">
            <a:avLst>
              <a:gd name="adj1" fmla="val 14431"/>
              <a:gd name="adj2" fmla="val -2380"/>
              <a:gd name="adj3" fmla="val 14431"/>
              <a:gd name="adj4" fmla="val -6838"/>
              <a:gd name="adj5" fmla="val -60319"/>
              <a:gd name="adj6" fmla="val -9764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/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Formulieren Sie hier pro Szenario für jeden Haupttreiber (siehe oben) die mögliche Entwicklung.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1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</a:p>
        </p:txBody>
      </p:sp>
      <p:sp>
        <p:nvSpPr>
          <p:cNvPr id="10" name="Text Box 193"/>
          <p:cNvSpPr txBox="1">
            <a:spLocks noChangeArrowheads="1"/>
          </p:cNvSpPr>
          <p:nvPr/>
        </p:nvSpPr>
        <p:spPr bwMode="auto">
          <a:xfrm>
            <a:off x="360763" y="5143703"/>
            <a:ext cx="8640000" cy="226591"/>
          </a:xfrm>
          <a:prstGeom prst="rect">
            <a:avLst/>
          </a:prstGeom>
          <a:solidFill>
            <a:srgbClr val="CAD9E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36000" rIns="90000" bIns="36000" anchor="ctr" anchorCtr="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175" algn="l" eaLnBrk="1" hangingPunct="1">
              <a:tabLst>
                <a:tab pos="895350" algn="l"/>
                <a:tab pos="1790700" algn="l"/>
              </a:tabLst>
            </a:pPr>
            <a:r>
              <a:rPr lang="de-CH" sz="1000" b="1" dirty="0">
                <a:ea typeface="Segoe UI" panose="020B0502040204020203" pitchFamily="34" charset="0"/>
                <a:cs typeface="Segoe UI" panose="020B0502040204020203" pitchFamily="34" charset="0"/>
              </a:rPr>
              <a:t>W</a:t>
            </a:r>
            <a:r>
              <a:rPr lang="de-CH" sz="1000" dirty="0">
                <a:ea typeface="Segoe UI" panose="020B0502040204020203" pitchFamily="34" charset="0"/>
                <a:cs typeface="Segoe UI" panose="020B0502040204020203" pitchFamily="34" charset="0"/>
              </a:rPr>
              <a:t>   Wahrscheinlichkeit des Eintretens in %</a:t>
            </a:r>
            <a:endParaRPr lang="de-CH" sz="1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0" y="936000"/>
            <a:ext cx="9144000" cy="3706308"/>
          </a:xfrm>
          <a:prstGeom prst="rect">
            <a:avLst/>
          </a:prstGeom>
          <a:solidFill>
            <a:srgbClr val="CAD9E8"/>
          </a:solidFill>
          <a:extLst/>
        </p:spPr>
        <p:txBody>
          <a:bodyPr lIns="360000" tIns="360000" rIns="0" bIns="360000" anchor="ctr" anchorCtr="0">
            <a:spAutoFit/>
          </a:bodyPr>
          <a:lstStyle>
            <a:lvl1pPr marL="714375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110000"/>
              <a:buFont typeface="Wingdings" pitchFamily="2" charset="2"/>
              <a:buChar char="w"/>
              <a:defRPr sz="1400" b="1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  <a:lvl2pPr marL="117951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200" b="1">
                <a:solidFill>
                  <a:srgbClr val="FF0000"/>
                </a:solidFill>
                <a:latin typeface="+mn-lt"/>
              </a:defRPr>
            </a:lvl2pPr>
            <a:lvl3pPr marL="1587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+mn-lt"/>
              </a:defRPr>
            </a:lvl3pPr>
            <a:lvl4pPr marL="19954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rgbClr val="FF0000"/>
                </a:solidFill>
                <a:latin typeface="+mn-lt"/>
              </a:defRPr>
            </a:lvl4pPr>
            <a:lvl5pPr marL="24034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FF0000"/>
                </a:solidFill>
                <a:latin typeface="+mn-lt"/>
              </a:defRPr>
            </a:lvl5pPr>
            <a:lvl6pPr marL="2860675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FF0000"/>
                </a:solidFill>
                <a:latin typeface="+mn-lt"/>
              </a:defRPr>
            </a:lvl6pPr>
            <a:lvl7pPr marL="3317875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FF0000"/>
                </a:solidFill>
                <a:latin typeface="+mn-lt"/>
              </a:defRPr>
            </a:lvl7pPr>
            <a:lvl8pPr marL="3775075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FF0000"/>
                </a:solidFill>
                <a:latin typeface="+mn-lt"/>
              </a:defRPr>
            </a:lvl8pPr>
            <a:lvl9pPr marL="4232275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FF0000"/>
                </a:solidFill>
                <a:latin typeface="+mn-lt"/>
              </a:defRPr>
            </a:lvl9pPr>
          </a:lstStyle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kern="0" dirty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2.1	Allgemeine Trends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kern="0" dirty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de-CH" altLang="de-DE" b="0" kern="0" dirty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2.1.1	Netzwerk der Einflussfaktoren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b="0" kern="0" dirty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	2.1.2	Trends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kern="0" dirty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2.2	Getroffene Dispositionen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kern="0" dirty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2.3	Marktentwicklung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kern="0" dirty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2.4	Erfolgsfaktoren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kern="0" dirty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2.5	Wettbewerbsentwicklung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kern="0" dirty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2.6	Geschäftspotenzial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kern="0" dirty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2.7	Anforderungen an Fähigkeiten/Ressourcen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kern="0" dirty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2.8	Chancen/Gefahren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kern="0" dirty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2.9	Szenarien</a:t>
            </a:r>
          </a:p>
        </p:txBody>
      </p:sp>
      <p:sp>
        <p:nvSpPr>
          <p:cNvPr id="4098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dirty="0">
                <a:solidFill>
                  <a:srgbClr val="000099"/>
                </a:solidFill>
                <a:latin typeface="Segoe UI" panose="020B0502040204020203" pitchFamily="34" charset="0"/>
              </a:rPr>
              <a:t>2-Ausblick / &lt;Datum&gt;</a:t>
            </a:r>
          </a:p>
        </p:txBody>
      </p:sp>
      <p:sp>
        <p:nvSpPr>
          <p:cNvPr id="4099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9E53C85-C22D-4C17-9B6A-3E5133102C54}" type="slidenum">
              <a:rPr lang="de-CH" altLang="de-DE" sz="1000" smtClean="0">
                <a:solidFill>
                  <a:srgbClr val="000099"/>
                </a:solidFill>
                <a:latin typeface="Segoe UI" panose="020B0502040204020203" pitchFamily="34" charset="0"/>
              </a:rPr>
              <a:pPr eaLnBrk="1" hangingPunct="1"/>
              <a:t>2</a:t>
            </a:fld>
            <a:endParaRPr lang="de-CH" altLang="de-DE" sz="1000">
              <a:solidFill>
                <a:srgbClr val="000099"/>
              </a:solidFill>
              <a:latin typeface="Segoe UI" panose="020B0502040204020203" pitchFamily="34" charset="0"/>
            </a:endParaRP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/>
              <a:t>2 Ausblick</a:t>
            </a:r>
            <a:endParaRPr lang="de-CH" altLang="de-DE" noProof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</a:p>
        </p:txBody>
      </p:sp>
      <p:sp>
        <p:nvSpPr>
          <p:cNvPr id="5122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dirty="0">
                <a:solidFill>
                  <a:srgbClr val="000099"/>
                </a:solidFill>
                <a:latin typeface="Segoe UI" panose="020B0502040204020203" pitchFamily="34" charset="0"/>
              </a:rPr>
              <a:t>2-Ausblick / &lt;Datum&gt;</a:t>
            </a:r>
          </a:p>
        </p:txBody>
      </p:sp>
      <p:sp>
        <p:nvSpPr>
          <p:cNvPr id="5123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B1B2D4-E66E-4857-B80A-6AFCAA6D8867}" type="slidenum">
              <a:rPr lang="de-CH" altLang="de-DE" sz="1000" smtClean="0">
                <a:solidFill>
                  <a:srgbClr val="000099"/>
                </a:solidFill>
                <a:latin typeface="Segoe UI" panose="020B0502040204020203" pitchFamily="34" charset="0"/>
              </a:rPr>
              <a:pPr eaLnBrk="1" hangingPunct="1"/>
              <a:t>3</a:t>
            </a:fld>
            <a:endParaRPr lang="de-CH" altLang="de-DE" sz="1000">
              <a:solidFill>
                <a:srgbClr val="000099"/>
              </a:solidFill>
              <a:latin typeface="Segoe UI" panose="020B0502040204020203" pitchFamily="34" charset="0"/>
            </a:endParaRPr>
          </a:p>
        </p:txBody>
      </p:sp>
      <p:sp>
        <p:nvSpPr>
          <p:cNvPr id="513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/>
              <a:t>2.1.1 Netzwerk der Einflussfaktoren</a:t>
            </a:r>
            <a:endParaRPr lang="de-CH" altLang="de-DE" noProof="1"/>
          </a:p>
        </p:txBody>
      </p:sp>
      <p:sp>
        <p:nvSpPr>
          <p:cNvPr id="5124" name="Line 25"/>
          <p:cNvSpPr>
            <a:spLocks noChangeShapeType="1"/>
          </p:cNvSpPr>
          <p:nvPr/>
        </p:nvSpPr>
        <p:spPr bwMode="auto">
          <a:xfrm>
            <a:off x="3563938" y="1125538"/>
            <a:ext cx="43180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de-CH" sz="12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25" name="Line 19"/>
          <p:cNvSpPr>
            <a:spLocks noChangeShapeType="1"/>
          </p:cNvSpPr>
          <p:nvPr/>
        </p:nvSpPr>
        <p:spPr bwMode="auto">
          <a:xfrm flipV="1">
            <a:off x="3059113" y="3284538"/>
            <a:ext cx="576262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de-CH" sz="12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26" name="Line 20"/>
          <p:cNvSpPr>
            <a:spLocks noChangeShapeType="1"/>
          </p:cNvSpPr>
          <p:nvPr/>
        </p:nvSpPr>
        <p:spPr bwMode="auto">
          <a:xfrm flipH="1">
            <a:off x="4356100" y="2133600"/>
            <a:ext cx="0" cy="503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de-CH" sz="12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27" name="Line 21"/>
          <p:cNvSpPr>
            <a:spLocks noChangeShapeType="1"/>
          </p:cNvSpPr>
          <p:nvPr/>
        </p:nvSpPr>
        <p:spPr bwMode="auto">
          <a:xfrm flipH="1">
            <a:off x="5003800" y="2492375"/>
            <a:ext cx="576263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de-CH" sz="12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28" name="Line 22"/>
          <p:cNvSpPr>
            <a:spLocks noChangeShapeType="1"/>
          </p:cNvSpPr>
          <p:nvPr/>
        </p:nvSpPr>
        <p:spPr bwMode="auto">
          <a:xfrm flipH="1" flipV="1">
            <a:off x="5003800" y="3284538"/>
            <a:ext cx="576263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de-CH" sz="12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29" name="Line 23"/>
          <p:cNvSpPr>
            <a:spLocks noChangeShapeType="1"/>
          </p:cNvSpPr>
          <p:nvPr/>
        </p:nvSpPr>
        <p:spPr bwMode="auto">
          <a:xfrm flipV="1">
            <a:off x="4356100" y="3500438"/>
            <a:ext cx="0" cy="647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de-CH" sz="12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30" name="Line 24"/>
          <p:cNvSpPr>
            <a:spLocks noChangeShapeType="1"/>
          </p:cNvSpPr>
          <p:nvPr/>
        </p:nvSpPr>
        <p:spPr bwMode="auto">
          <a:xfrm>
            <a:off x="3132138" y="2493963"/>
            <a:ext cx="503237" cy="287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de-CH" sz="12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33" name="Oval 9"/>
          <p:cNvSpPr>
            <a:spLocks noChangeArrowheads="1"/>
          </p:cNvSpPr>
          <p:nvPr/>
        </p:nvSpPr>
        <p:spPr bwMode="auto">
          <a:xfrm>
            <a:off x="3635375" y="2708275"/>
            <a:ext cx="1441450" cy="720725"/>
          </a:xfrm>
          <a:prstGeom prst="ellipse">
            <a:avLst/>
          </a:prstGeom>
          <a:solidFill>
            <a:srgbClr val="FFFFB7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Eigenes </a:t>
            </a:r>
          </a:p>
          <a:p>
            <a:pPr eaLnBrk="1" hangingPunct="1"/>
            <a:r>
              <a:rPr lang="de-CH" altLang="de-DE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Unternehmen</a:t>
            </a:r>
            <a:endParaRPr lang="en-US" altLang="de-DE" sz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34" name="Oval 11"/>
          <p:cNvSpPr>
            <a:spLocks noChangeArrowheads="1"/>
          </p:cNvSpPr>
          <p:nvPr/>
        </p:nvSpPr>
        <p:spPr bwMode="auto">
          <a:xfrm>
            <a:off x="3924300" y="1341438"/>
            <a:ext cx="863600" cy="8636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Markt</a:t>
            </a:r>
            <a:endParaRPr lang="en-US" altLang="de-DE" sz="12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35" name="Oval 13"/>
          <p:cNvSpPr>
            <a:spLocks noChangeArrowheads="1"/>
          </p:cNvSpPr>
          <p:nvPr/>
        </p:nvSpPr>
        <p:spPr bwMode="auto">
          <a:xfrm>
            <a:off x="5435600" y="1916113"/>
            <a:ext cx="863600" cy="8636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Erfolgs-</a:t>
            </a:r>
          </a:p>
          <a:p>
            <a:pPr eaLnBrk="1" hangingPunct="1"/>
            <a:r>
              <a:rPr lang="de-CH" altLang="de-DE" sz="1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faktoren</a:t>
            </a:r>
            <a:endParaRPr lang="en-US" altLang="de-DE" sz="12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36" name="Oval 14"/>
          <p:cNvSpPr>
            <a:spLocks noChangeArrowheads="1"/>
          </p:cNvSpPr>
          <p:nvPr/>
        </p:nvSpPr>
        <p:spPr bwMode="auto">
          <a:xfrm>
            <a:off x="5435600" y="3284538"/>
            <a:ext cx="863600" cy="8636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Geschäfts-</a:t>
            </a:r>
          </a:p>
          <a:p>
            <a:pPr eaLnBrk="1" hangingPunct="1"/>
            <a:r>
              <a:rPr lang="de-CH" altLang="de-DE" sz="1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umfeld</a:t>
            </a:r>
            <a:endParaRPr lang="en-US" altLang="de-DE" sz="12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37" name="Oval 15"/>
          <p:cNvSpPr>
            <a:spLocks noChangeArrowheads="1"/>
          </p:cNvSpPr>
          <p:nvPr/>
        </p:nvSpPr>
        <p:spPr bwMode="auto">
          <a:xfrm>
            <a:off x="2339975" y="1916113"/>
            <a:ext cx="863600" cy="8636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Wett-</a:t>
            </a:r>
            <a:br>
              <a:rPr lang="de-CH" altLang="de-DE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de-CH" altLang="de-DE" sz="12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bewerb</a:t>
            </a:r>
            <a:endParaRPr lang="en-US" altLang="de-DE" sz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38" name="Oval 16"/>
          <p:cNvSpPr>
            <a:spLocks noChangeArrowheads="1"/>
          </p:cNvSpPr>
          <p:nvPr/>
        </p:nvSpPr>
        <p:spPr bwMode="auto">
          <a:xfrm>
            <a:off x="3924300" y="3860800"/>
            <a:ext cx="863600" cy="8636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Preise/</a:t>
            </a:r>
          </a:p>
          <a:p>
            <a:pPr eaLnBrk="1" hangingPunct="1"/>
            <a:r>
              <a:rPr lang="de-CH" altLang="de-DE" sz="1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Kosten</a:t>
            </a:r>
            <a:endParaRPr lang="en-US" altLang="de-DE" sz="12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39" name="Oval 17"/>
          <p:cNvSpPr>
            <a:spLocks noChangeArrowheads="1"/>
          </p:cNvSpPr>
          <p:nvPr/>
        </p:nvSpPr>
        <p:spPr bwMode="auto">
          <a:xfrm>
            <a:off x="2268538" y="3284538"/>
            <a:ext cx="863600" cy="8636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Techno-</a:t>
            </a:r>
            <a:br>
              <a:rPr lang="de-CH" altLang="de-DE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de-CH" altLang="de-DE" sz="12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logie</a:t>
            </a:r>
            <a:endParaRPr lang="en-US" altLang="de-DE" sz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40" name="Line 28"/>
          <p:cNvSpPr>
            <a:spLocks noChangeShapeType="1"/>
          </p:cNvSpPr>
          <p:nvPr/>
        </p:nvSpPr>
        <p:spPr bwMode="auto">
          <a:xfrm>
            <a:off x="1979613" y="1628775"/>
            <a:ext cx="43180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de-CH" sz="12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41" name="Line 29"/>
          <p:cNvSpPr>
            <a:spLocks noChangeShapeType="1"/>
          </p:cNvSpPr>
          <p:nvPr/>
        </p:nvSpPr>
        <p:spPr bwMode="auto">
          <a:xfrm flipV="1">
            <a:off x="1619250" y="2349500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de-CH" sz="12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42" name="Line 30"/>
          <p:cNvSpPr>
            <a:spLocks noChangeShapeType="1"/>
          </p:cNvSpPr>
          <p:nvPr/>
        </p:nvSpPr>
        <p:spPr bwMode="auto">
          <a:xfrm flipV="1">
            <a:off x="4643438" y="1196975"/>
            <a:ext cx="2889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de-CH" sz="12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43" name="Line 31"/>
          <p:cNvSpPr>
            <a:spLocks noChangeShapeType="1"/>
          </p:cNvSpPr>
          <p:nvPr/>
        </p:nvSpPr>
        <p:spPr bwMode="auto">
          <a:xfrm flipH="1">
            <a:off x="3924300" y="4724400"/>
            <a:ext cx="2159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de-CH" sz="12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44" name="Line 32"/>
          <p:cNvSpPr>
            <a:spLocks noChangeShapeType="1"/>
          </p:cNvSpPr>
          <p:nvPr/>
        </p:nvSpPr>
        <p:spPr bwMode="auto">
          <a:xfrm>
            <a:off x="4572000" y="4724400"/>
            <a:ext cx="287338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de-CH" sz="12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45" name="Line 33"/>
          <p:cNvSpPr>
            <a:spLocks noChangeShapeType="1"/>
          </p:cNvSpPr>
          <p:nvPr/>
        </p:nvSpPr>
        <p:spPr bwMode="auto">
          <a:xfrm>
            <a:off x="1547813" y="37163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de-CH" sz="12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46" name="Line 34"/>
          <p:cNvSpPr>
            <a:spLocks noChangeShapeType="1"/>
          </p:cNvSpPr>
          <p:nvPr/>
        </p:nvSpPr>
        <p:spPr bwMode="auto">
          <a:xfrm flipH="1">
            <a:off x="2268538" y="4149725"/>
            <a:ext cx="287337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de-CH" sz="12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47" name="Line 35"/>
          <p:cNvSpPr>
            <a:spLocks noChangeShapeType="1"/>
          </p:cNvSpPr>
          <p:nvPr/>
        </p:nvSpPr>
        <p:spPr bwMode="auto">
          <a:xfrm>
            <a:off x="6372225" y="378936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de-CH" sz="12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48" name="Line 36"/>
          <p:cNvSpPr>
            <a:spLocks noChangeShapeType="1"/>
          </p:cNvSpPr>
          <p:nvPr/>
        </p:nvSpPr>
        <p:spPr bwMode="auto">
          <a:xfrm>
            <a:off x="6084888" y="4149725"/>
            <a:ext cx="28733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de-CH" sz="12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49" name="Line 37"/>
          <p:cNvSpPr>
            <a:spLocks noChangeShapeType="1"/>
          </p:cNvSpPr>
          <p:nvPr/>
        </p:nvSpPr>
        <p:spPr bwMode="auto">
          <a:xfrm>
            <a:off x="6372225" y="23495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de-CH" sz="12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50" name="Line 38"/>
          <p:cNvSpPr>
            <a:spLocks noChangeShapeType="1"/>
          </p:cNvSpPr>
          <p:nvPr/>
        </p:nvSpPr>
        <p:spPr bwMode="auto">
          <a:xfrm flipV="1">
            <a:off x="6084888" y="1557338"/>
            <a:ext cx="21590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/>
          <a:lstStyle/>
          <a:p>
            <a:endParaRPr lang="de-CH" sz="12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151" name="AutoShape 3"/>
          <p:cNvSpPr>
            <a:spLocks/>
          </p:cNvSpPr>
          <p:nvPr/>
        </p:nvSpPr>
        <p:spPr bwMode="auto">
          <a:xfrm>
            <a:off x="6156325" y="4954588"/>
            <a:ext cx="2771775" cy="1030287"/>
          </a:xfrm>
          <a:prstGeom prst="borderCallout2">
            <a:avLst>
              <a:gd name="adj1" fmla="val 7940"/>
              <a:gd name="adj2" fmla="val -2750"/>
              <a:gd name="adj3" fmla="val 7940"/>
              <a:gd name="adj4" fmla="val -12829"/>
              <a:gd name="adj5" fmla="val -65380"/>
              <a:gd name="adj6" fmla="val -40838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Ergänzen bzw. ändern Sie das vorliegende Netzwerk der Einflussfaktoren (Treiber), so dass die wichtigsten Zusammenhänge und Beeinflussungen grafisch (z.B. mit Pfeilen) ersichtlich werden.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5152" name="AutoShape 40"/>
          <p:cNvSpPr>
            <a:spLocks/>
          </p:cNvSpPr>
          <p:nvPr/>
        </p:nvSpPr>
        <p:spPr bwMode="auto">
          <a:xfrm>
            <a:off x="5003800" y="291220"/>
            <a:ext cx="3816350" cy="226591"/>
          </a:xfrm>
          <a:prstGeom prst="borderCallout2">
            <a:avLst>
              <a:gd name="adj1" fmla="val 34287"/>
              <a:gd name="adj2" fmla="val -1995"/>
              <a:gd name="adj3" fmla="val 34287"/>
              <a:gd name="adj4" fmla="val -73588"/>
              <a:gd name="adj5" fmla="val 101431"/>
              <a:gd name="adj6" fmla="val -106986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indent="-17145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Sie können je nach Fall auf diesen Teilschritt verzichten.              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dirty="0">
                <a:solidFill>
                  <a:srgbClr val="000099"/>
                </a:solidFill>
                <a:latin typeface="Segoe UI" panose="020B0502040204020203" pitchFamily="34" charset="0"/>
              </a:rPr>
              <a:t>2-Ausblick / &lt;Datum&gt;</a:t>
            </a:r>
          </a:p>
        </p:txBody>
      </p:sp>
      <p:sp>
        <p:nvSpPr>
          <p:cNvPr id="6147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F10900-DE2A-4A41-9024-A0DF9C57C78C}" type="slidenum">
              <a:rPr lang="de-CH" altLang="de-DE" sz="1000" smtClean="0">
                <a:solidFill>
                  <a:srgbClr val="000099"/>
                </a:solidFill>
                <a:latin typeface="Segoe UI" panose="020B0502040204020203" pitchFamily="34" charset="0"/>
              </a:rPr>
              <a:pPr eaLnBrk="1" hangingPunct="1"/>
              <a:t>4</a:t>
            </a:fld>
            <a:endParaRPr lang="de-CH" altLang="de-DE" sz="1000">
              <a:solidFill>
                <a:srgbClr val="000099"/>
              </a:solidFill>
              <a:latin typeface="Segoe UI" panose="020B0502040204020203" pitchFamily="34" charset="0"/>
            </a:endParaRPr>
          </a:p>
        </p:txBody>
      </p:sp>
      <p:sp>
        <p:nvSpPr>
          <p:cNvPr id="620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/>
              <a:t>2.1.2 Trends (I)</a:t>
            </a:r>
            <a:endParaRPr lang="de-CH" altLang="de-DE" noProof="1"/>
          </a:p>
        </p:txBody>
      </p:sp>
      <p:graphicFrame>
        <p:nvGraphicFramePr>
          <p:cNvPr id="197878" name="Group 1270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4034946302"/>
              </p:ext>
            </p:extLst>
          </p:nvPr>
        </p:nvGraphicFramePr>
        <p:xfrm>
          <a:off x="360000" y="936000"/>
          <a:ext cx="8640000" cy="3696286"/>
        </p:xfrm>
        <a:graphic>
          <a:graphicData uri="http://schemas.openxmlformats.org/drawingml/2006/table">
            <a:tbl>
              <a:tblPr/>
              <a:tblGrid>
                <a:gridCol w="5769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3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6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704">
                <a:tc rowSpan="2"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Trends, Ereignisse, Rahmenbedingungen</a:t>
                      </a:r>
                      <a:endParaRPr kumimoji="0" lang="de-CH" sz="1200" b="1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Auswirkung auf</a:t>
                      </a:r>
                      <a:endParaRPr kumimoji="0" lang="de-CH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16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Branche</a:t>
                      </a:r>
                      <a:endParaRPr kumimoji="0" lang="de-CH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uns</a:t>
                      </a:r>
                      <a:endParaRPr kumimoji="0" lang="de-CH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976"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400" b="1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400" b="1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976"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400" b="1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400" b="1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976"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976"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976"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682"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6976"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976"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6976"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472615"/>
                  </a:ext>
                </a:extLst>
              </a:tr>
              <a:tr h="306976"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388265"/>
                  </a:ext>
                </a:extLst>
              </a:tr>
            </a:tbl>
          </a:graphicData>
        </a:graphic>
      </p:graphicFrame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36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</a:p>
        </p:txBody>
      </p:sp>
      <p:sp>
        <p:nvSpPr>
          <p:cNvPr id="9" name="Text Box 28"/>
          <p:cNvSpPr txBox="1">
            <a:spLocks noChangeArrowheads="1"/>
          </p:cNvSpPr>
          <p:nvPr/>
        </p:nvSpPr>
        <p:spPr bwMode="auto">
          <a:xfrm>
            <a:off x="360000" y="4746515"/>
            <a:ext cx="8640763" cy="626701"/>
          </a:xfrm>
          <a:prstGeom prst="rect">
            <a:avLst/>
          </a:prstGeom>
          <a:solidFill>
            <a:srgbClr val="CAD9E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36000" rIns="90000" bIns="360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indent="9525" algn="l" eaLnBrk="1" hangingPunct="1">
              <a:spcBef>
                <a:spcPct val="20000"/>
              </a:spcBef>
              <a:buSzPct val="110000"/>
              <a:tabLst>
                <a:tab pos="542925" algn="l"/>
              </a:tabLst>
            </a:pPr>
            <a:r>
              <a:rPr lang="de-CH" sz="1200" b="1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+, ++</a:t>
            </a:r>
            <a:r>
              <a:rPr lang="de-CH" sz="120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de-CH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	positive bzw. sehr positive Auswirkung (= potenzielle Chance)      </a:t>
            </a:r>
            <a:r>
              <a:rPr lang="de-CH" sz="1200" b="1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- , - -</a:t>
            </a:r>
            <a:r>
              <a:rPr lang="de-CH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	negative bzw. sehr negative Auswirkung (= potenzielle Gefahr)</a:t>
            </a:r>
            <a:br>
              <a:rPr lang="de-CH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de-CH" sz="1200" b="1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+ / -</a:t>
            </a:r>
            <a:r>
              <a:rPr lang="de-CH" sz="1100" b="1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de-CH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	Trend mit sowohl positiver wie negativer Auswirkung (je nach Situation und Wettbewerber) </a:t>
            </a:r>
            <a:br>
              <a:rPr lang="de-CH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de-CH" sz="1200" b="1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  <a:r>
              <a:rPr lang="de-CH" sz="1000" b="1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de-CH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	Auswirkung heute noch unklar			</a:t>
            </a:r>
            <a:r>
              <a:rPr lang="de-CH" sz="1200" b="1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0</a:t>
            </a:r>
            <a:r>
              <a:rPr lang="de-CH" sz="1000" b="1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de-CH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kein wesentlicher Einfluss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 dirty="0">
                <a:solidFill>
                  <a:srgbClr val="000099"/>
                </a:solidFill>
                <a:latin typeface="Segoe UI" panose="020B0502040204020203" pitchFamily="34" charset="0"/>
              </a:rPr>
              <a:t>2-Ausblick / &lt;Datum&gt;</a:t>
            </a:r>
          </a:p>
        </p:txBody>
      </p:sp>
      <p:sp>
        <p:nvSpPr>
          <p:cNvPr id="6147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F10900-DE2A-4A41-9024-A0DF9C57C78C}" type="slidenum">
              <a:rPr lang="de-CH" altLang="de-DE" sz="1000" smtClean="0">
                <a:solidFill>
                  <a:srgbClr val="000099"/>
                </a:solidFill>
                <a:latin typeface="Segoe UI" panose="020B0502040204020203" pitchFamily="34" charset="0"/>
              </a:rPr>
              <a:pPr eaLnBrk="1" hangingPunct="1"/>
              <a:t>5</a:t>
            </a:fld>
            <a:endParaRPr lang="de-CH" altLang="de-DE" sz="1000">
              <a:solidFill>
                <a:srgbClr val="000099"/>
              </a:solidFill>
              <a:latin typeface="Segoe UI" panose="020B0502040204020203" pitchFamily="34" charset="0"/>
            </a:endParaRPr>
          </a:p>
        </p:txBody>
      </p:sp>
      <p:sp>
        <p:nvSpPr>
          <p:cNvPr id="620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dirty="0"/>
              <a:t>2.1.2 Trends (II)</a:t>
            </a:r>
            <a:endParaRPr lang="de-CH" altLang="de-DE" noProof="1"/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</a:p>
        </p:txBody>
      </p:sp>
      <p:graphicFrame>
        <p:nvGraphicFramePr>
          <p:cNvPr id="8" name="Group 1270">
            <a:extLst>
              <a:ext uri="{FF2B5EF4-FFF2-40B4-BE49-F238E27FC236}">
                <a16:creationId xmlns:a16="http://schemas.microsoft.com/office/drawing/2014/main" id="{662B97CD-8CFE-4E3A-BB27-0E8A26E7E0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0255331"/>
              </p:ext>
            </p:extLst>
          </p:nvPr>
        </p:nvGraphicFramePr>
        <p:xfrm>
          <a:off x="360000" y="936000"/>
          <a:ext cx="8640000" cy="3696286"/>
        </p:xfrm>
        <a:graphic>
          <a:graphicData uri="http://schemas.openxmlformats.org/drawingml/2006/table">
            <a:tbl>
              <a:tblPr/>
              <a:tblGrid>
                <a:gridCol w="5769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3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6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704">
                <a:tc rowSpan="2"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Trends, Ereignisse, Rahmenbedingungen</a:t>
                      </a:r>
                      <a:endParaRPr kumimoji="0" lang="de-CH" sz="1200" b="1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Auswirkung auf</a:t>
                      </a:r>
                      <a:endParaRPr kumimoji="0" lang="de-CH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16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Branche</a:t>
                      </a:r>
                      <a:endParaRPr kumimoji="0" lang="de-CH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uns</a:t>
                      </a:r>
                      <a:endParaRPr kumimoji="0" lang="de-CH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976"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400" b="1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400" b="1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976"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400" b="1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400" b="1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976"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976"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976"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682"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6976"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976"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6976"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472615"/>
                  </a:ext>
                </a:extLst>
              </a:tr>
              <a:tr h="306976">
                <a:tc>
                  <a:txBody>
                    <a:bodyPr/>
                    <a:lstStyle/>
                    <a:p>
                      <a:pPr marL="31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 marR="90000" marT="46803" marB="46803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388265"/>
                  </a:ext>
                </a:extLst>
              </a:tr>
            </a:tbl>
          </a:graphicData>
        </a:graphic>
      </p:graphicFrame>
      <p:sp>
        <p:nvSpPr>
          <p:cNvPr id="9" name="Text Box 28">
            <a:extLst>
              <a:ext uri="{FF2B5EF4-FFF2-40B4-BE49-F238E27FC236}">
                <a16:creationId xmlns:a16="http://schemas.microsoft.com/office/drawing/2014/main" id="{9BD1458E-F069-423A-B0C4-CF87C77DA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00" y="4746515"/>
            <a:ext cx="8640763" cy="626701"/>
          </a:xfrm>
          <a:prstGeom prst="rect">
            <a:avLst/>
          </a:prstGeom>
          <a:solidFill>
            <a:srgbClr val="CAD9E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36000" rIns="90000" bIns="360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indent="9525" algn="l" eaLnBrk="1" hangingPunct="1">
              <a:spcBef>
                <a:spcPct val="20000"/>
              </a:spcBef>
              <a:buSzPct val="110000"/>
              <a:tabLst>
                <a:tab pos="542925" algn="l"/>
              </a:tabLst>
            </a:pPr>
            <a:r>
              <a:rPr lang="de-CH" sz="1200" b="1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+, ++</a:t>
            </a:r>
            <a:r>
              <a:rPr lang="de-CH" sz="120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de-CH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	positive bzw. sehr positive Auswirkung (= potenzielle Chance)      </a:t>
            </a:r>
            <a:r>
              <a:rPr lang="de-CH" sz="1200" b="1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- , - -</a:t>
            </a:r>
            <a:r>
              <a:rPr lang="de-CH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	negative bzw. sehr negative Auswirkung (= potenzielle Gefahr)</a:t>
            </a:r>
            <a:br>
              <a:rPr lang="de-CH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de-CH" sz="1200" b="1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+ / -</a:t>
            </a:r>
            <a:r>
              <a:rPr lang="de-CH" sz="1100" b="1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de-CH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	Trend mit sowohl positiver wie negativer Auswirkung (je nach Situation und Wettbewerber) </a:t>
            </a:r>
            <a:br>
              <a:rPr lang="de-CH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de-CH" sz="1200" b="1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  <a:r>
              <a:rPr lang="de-CH" sz="1000" b="1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de-CH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	Auswirkung heute noch unklar			</a:t>
            </a:r>
            <a:r>
              <a:rPr lang="de-CH" sz="1200" b="1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0</a:t>
            </a:r>
            <a:r>
              <a:rPr lang="de-CH" sz="1000" b="1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de-CH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kein wesentlicher Einfluss</a:t>
            </a:r>
          </a:p>
        </p:txBody>
      </p:sp>
    </p:spTree>
    <p:extLst>
      <p:ext uri="{BB962C8B-B14F-4D97-AF65-F5344CB8AC3E}">
        <p14:creationId xmlns:p14="http://schemas.microsoft.com/office/powerpoint/2010/main" val="3923688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>
                <a:solidFill>
                  <a:srgbClr val="000099"/>
                </a:solidFill>
                <a:latin typeface="Segoe UI" panose="020B0502040204020203" pitchFamily="34" charset="0"/>
              </a:rPr>
              <a:t>2-Ausblick / &lt;Datum&gt;</a:t>
            </a:r>
          </a:p>
        </p:txBody>
      </p:sp>
      <p:sp>
        <p:nvSpPr>
          <p:cNvPr id="8195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FA2A74A-A7D4-49C6-BB8C-F2075DADD182}" type="slidenum">
              <a:rPr lang="de-CH" altLang="de-DE" sz="1000" smtClean="0">
                <a:solidFill>
                  <a:srgbClr val="000099"/>
                </a:solidFill>
                <a:latin typeface="Segoe UI" panose="020B0502040204020203" pitchFamily="34" charset="0"/>
              </a:rPr>
              <a:pPr eaLnBrk="1" hangingPunct="1"/>
              <a:t>6</a:t>
            </a:fld>
            <a:endParaRPr lang="de-CH" altLang="de-DE" sz="1000">
              <a:solidFill>
                <a:srgbClr val="000099"/>
              </a:solidFill>
              <a:latin typeface="Segoe UI" panose="020B0502040204020203" pitchFamily="34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/>
              <a:t>2.2 Getroffene Dispositionen</a:t>
            </a:r>
            <a:endParaRPr lang="de-CH" altLang="de-DE" noProof="1"/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59999" y="981074"/>
            <a:ext cx="8640000" cy="3600000"/>
          </a:xfrm>
          <a:prstGeom prst="rect">
            <a:avLst/>
          </a:prstGeom>
          <a:solidFill>
            <a:srgbClr val="FFFFB7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16000" indent="-216000" eaLnBrk="1" hangingPunct="1">
              <a:spcBef>
                <a:spcPts val="0"/>
              </a:spcBef>
              <a:tabLst>
                <a:tab pos="895350" algn="l"/>
              </a:tabLst>
            </a:pPr>
            <a:r>
              <a:rPr lang="de-CH" altLang="de-DE" sz="12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</a:p>
          <a:p>
            <a:pPr marL="216000" indent="-216000" eaLnBrk="1" hangingPunct="1">
              <a:spcBef>
                <a:spcPts val="0"/>
              </a:spcBef>
              <a:buFont typeface="Wingdings" pitchFamily="2" charset="2"/>
              <a:buNone/>
              <a:tabLst>
                <a:tab pos="895350" algn="l"/>
              </a:tabLst>
            </a:pPr>
            <a:endParaRPr lang="de-CH" altLang="de-DE" sz="1200" b="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0360479"/>
              </p:ext>
            </p:extLst>
          </p:nvPr>
        </p:nvGraphicFramePr>
        <p:xfrm>
          <a:off x="360363" y="936625"/>
          <a:ext cx="8639175" cy="335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5" name="Arbeitsblatt" r:id="rId4" imgW="9144000" imgH="3552730" progId="Excel.Sheet.12">
                  <p:embed/>
                </p:oleObj>
              </mc:Choice>
              <mc:Fallback>
                <p:oleObj name="Arbeitsblatt" r:id="rId4" imgW="9144000" imgH="35527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60363" y="936625"/>
                        <a:ext cx="8639175" cy="3355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8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>
                <a:solidFill>
                  <a:srgbClr val="000099"/>
                </a:solidFill>
                <a:latin typeface="Segoe UI" panose="020B0502040204020203" pitchFamily="34" charset="0"/>
              </a:rPr>
              <a:t>2-Ausblick / &lt;Datum&gt;</a:t>
            </a:r>
          </a:p>
        </p:txBody>
      </p:sp>
      <p:sp>
        <p:nvSpPr>
          <p:cNvPr id="9219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3DA581-4D44-44A0-9014-D6DF63C1AB4B}" type="slidenum">
              <a:rPr lang="de-CH" altLang="de-DE" sz="1000" smtClean="0">
                <a:solidFill>
                  <a:srgbClr val="000099"/>
                </a:solidFill>
                <a:latin typeface="Segoe UI" panose="020B0502040204020203" pitchFamily="34" charset="0"/>
              </a:rPr>
              <a:pPr eaLnBrk="1" hangingPunct="1"/>
              <a:t>7</a:t>
            </a:fld>
            <a:endParaRPr lang="de-CH" altLang="de-DE" sz="1000">
              <a:solidFill>
                <a:srgbClr val="000099"/>
              </a:solidFill>
              <a:latin typeface="Segoe UI" panose="020B0502040204020203" pitchFamily="34" charset="0"/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/>
              <a:t>2.3 Marktentwicklung</a:t>
            </a:r>
            <a:endParaRPr lang="de-CH" altLang="de-DE" noProof="1"/>
          </a:p>
        </p:txBody>
      </p:sp>
      <p:sp>
        <p:nvSpPr>
          <p:cNvPr id="9221" name="Line 4"/>
          <p:cNvSpPr>
            <a:spLocks noChangeShapeType="1"/>
          </p:cNvSpPr>
          <p:nvPr/>
        </p:nvSpPr>
        <p:spPr bwMode="auto">
          <a:xfrm>
            <a:off x="3652838" y="14874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9223" name="Text Box 171"/>
          <p:cNvSpPr txBox="1">
            <a:spLocks noChangeArrowheads="1"/>
          </p:cNvSpPr>
          <p:nvPr/>
        </p:nvSpPr>
        <p:spPr bwMode="auto">
          <a:xfrm>
            <a:off x="359999" y="4979866"/>
            <a:ext cx="8640000" cy="380480"/>
          </a:xfrm>
          <a:prstGeom prst="rect">
            <a:avLst/>
          </a:prstGeom>
          <a:solidFill>
            <a:srgbClr val="FFFFB7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0000" tIns="36000" rIns="90000" bIns="36000" anchor="ctr" anchorCtr="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175" algn="l" eaLnBrk="1" hangingPunct="1">
              <a:tabLst>
                <a:tab pos="895350" algn="l"/>
                <a:tab pos="1790700" algn="l"/>
              </a:tabLst>
            </a:pPr>
            <a:r>
              <a:rPr lang="de-CH" altLang="de-DE" sz="1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Marktsegmente: ...</a:t>
            </a:r>
          </a:p>
          <a:p>
            <a:pPr marL="3175" algn="l" eaLnBrk="1" hangingPunct="1">
              <a:tabLst>
                <a:tab pos="895350" algn="l"/>
                <a:tab pos="1790700" algn="l"/>
              </a:tabLst>
            </a:pPr>
            <a:r>
              <a:rPr lang="de-CH" altLang="de-DE" sz="1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Regionen: ...</a:t>
            </a:r>
          </a:p>
        </p:txBody>
      </p:sp>
      <p:sp>
        <p:nvSpPr>
          <p:cNvPr id="9225" name="AutoShape 189"/>
          <p:cNvSpPr>
            <a:spLocks/>
          </p:cNvSpPr>
          <p:nvPr/>
        </p:nvSpPr>
        <p:spPr bwMode="auto">
          <a:xfrm>
            <a:off x="5520085" y="116632"/>
            <a:ext cx="3600896" cy="692696"/>
          </a:xfrm>
          <a:prstGeom prst="borderCallout2">
            <a:avLst>
              <a:gd name="adj1" fmla="val 13954"/>
              <a:gd name="adj2" fmla="val -2380"/>
              <a:gd name="adj3" fmla="val 13954"/>
              <a:gd name="adj4" fmla="val -87759"/>
              <a:gd name="adj5" fmla="val 136250"/>
              <a:gd name="adj6" fmla="val -133142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/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Füllen Sie für jeden strategisch wichtigen Sortiments-</a:t>
            </a:r>
            <a:b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</a:br>
            <a:r>
              <a:rPr lang="de-CH" altLang="de-DE" sz="1000" dirty="0" err="1">
                <a:solidFill>
                  <a:schemeClr val="bg1"/>
                </a:solidFill>
                <a:latin typeface="Segoe UI Semibold" panose="020B0702040204020203" pitchFamily="34" charset="0"/>
              </a:rPr>
              <a:t>bereich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 ein Formular aus und nummerieren Sie diese fortlaufend (2.3.1, 2.3.2 etc.). Dazu können Sie die Folie duplizieren.</a:t>
            </a:r>
            <a:endParaRPr lang="de-CH" altLang="de-DE" sz="1000" noProof="1"/>
          </a:p>
        </p:txBody>
      </p:sp>
      <p:sp>
        <p:nvSpPr>
          <p:cNvPr id="9226" name="AutoShape 190"/>
          <p:cNvSpPr>
            <a:spLocks/>
          </p:cNvSpPr>
          <p:nvPr/>
        </p:nvSpPr>
        <p:spPr bwMode="auto">
          <a:xfrm>
            <a:off x="5937250" y="3284539"/>
            <a:ext cx="3203575" cy="1008558"/>
          </a:xfrm>
          <a:prstGeom prst="borderCallout2">
            <a:avLst>
              <a:gd name="adj1" fmla="val 14431"/>
              <a:gd name="adj2" fmla="val -2380"/>
              <a:gd name="adj3" fmla="val 14431"/>
              <a:gd name="adj4" fmla="val -6838"/>
              <a:gd name="adj5" fmla="val -60319"/>
              <a:gd name="adj6" fmla="val -9764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/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Fassen Sie hier Ihre Prognose  zusammen </a:t>
            </a:r>
            <a:b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</a:br>
            <a:r>
              <a:rPr lang="de-CH" altLang="de-DE" sz="1000" b="1" dirty="0">
                <a:solidFill>
                  <a:schemeClr val="bg1"/>
                </a:solidFill>
                <a:latin typeface="Segoe UI Semibold" panose="020B0702040204020203" pitchFamily="34" charset="0"/>
              </a:rPr>
              <a:t>(++, +, =, - , - - 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).</a:t>
            </a:r>
          </a:p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Schliessen Sie die Eingabe der Bewertung in Excel mit der Taste [Enter] ab. (Bei Verwendung der Pfeiltasten erwartet Excel die Eingabe einer Formel.)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9227" name="Text Box 193"/>
          <p:cNvSpPr txBox="1">
            <a:spLocks noChangeArrowheads="1"/>
          </p:cNvSpPr>
          <p:nvPr/>
        </p:nvSpPr>
        <p:spPr bwMode="auto">
          <a:xfrm>
            <a:off x="359999" y="4683799"/>
            <a:ext cx="8640000" cy="257369"/>
          </a:xfrm>
          <a:prstGeom prst="rect">
            <a:avLst/>
          </a:prstGeom>
          <a:solidFill>
            <a:srgbClr val="CAD9E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36000" rIns="90000" bIns="36000" anchor="ctr" anchorCtr="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tabLst>
                <a:tab pos="895350" algn="l"/>
                <a:tab pos="1790700" algn="l"/>
              </a:tabLst>
            </a:pPr>
            <a:r>
              <a:rPr lang="de-CH" altLang="de-DE" sz="1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Trend bisher/Zukunft: </a:t>
            </a:r>
            <a:r>
              <a:rPr lang="de-CH" altLang="de-DE" sz="12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++</a:t>
            </a:r>
            <a:r>
              <a:rPr lang="de-CH" altLang="de-DE" sz="1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starkes Wachstum   </a:t>
            </a:r>
            <a:r>
              <a:rPr lang="de-CH" altLang="de-DE" sz="12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+</a:t>
            </a:r>
            <a:r>
              <a:rPr lang="de-CH" altLang="de-DE" sz="1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Wachstum     </a:t>
            </a:r>
            <a:r>
              <a:rPr lang="de-CH" altLang="de-DE" sz="12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=</a:t>
            </a:r>
            <a:r>
              <a:rPr lang="de-CH" altLang="de-DE" sz="1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unverändert     </a:t>
            </a:r>
            <a:r>
              <a:rPr lang="de-CH" altLang="de-DE" sz="12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-</a:t>
            </a:r>
            <a:r>
              <a:rPr lang="de-CH" altLang="de-DE" sz="1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Abnahme     </a:t>
            </a:r>
            <a:r>
              <a:rPr lang="de-CH" altLang="de-DE" sz="12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- -</a:t>
            </a:r>
            <a:r>
              <a:rPr lang="de-CH" altLang="de-DE" sz="1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starke Abnahme</a:t>
            </a:r>
          </a:p>
        </p:txBody>
      </p:sp>
      <p:sp>
        <p:nvSpPr>
          <p:cNvPr id="9228" name="Text Box 194"/>
          <p:cNvSpPr txBox="1">
            <a:spLocks noChangeArrowheads="1"/>
          </p:cNvSpPr>
          <p:nvPr/>
        </p:nvSpPr>
        <p:spPr bwMode="auto">
          <a:xfrm>
            <a:off x="179388" y="2195048"/>
            <a:ext cx="4248150" cy="155003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lIns="90000" tIns="36000" rIns="90000" bIns="36000" anchor="ctr" anchorCtr="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Clr>
                <a:schemeClr val="bg1"/>
              </a:buClr>
              <a:buSzPct val="150000"/>
            </a:pPr>
            <a:r>
              <a:rPr lang="de-CH" altLang="de-DE" sz="12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Wichtig</a:t>
            </a:r>
          </a:p>
          <a:p>
            <a:pPr marL="216000" indent="-216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200" dirty="0">
                <a:solidFill>
                  <a:schemeClr val="bg1"/>
                </a:solidFill>
                <a:latin typeface="Segoe UI Semibold" panose="020B0702040204020203" pitchFamily="34" charset="0"/>
              </a:rPr>
              <a:t>Das </a:t>
            </a:r>
            <a:r>
              <a:rPr lang="de-CH" altLang="de-DE" sz="12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Marktvolumen</a:t>
            </a:r>
            <a:r>
              <a:rPr lang="de-CH" altLang="de-DE" sz="1200" dirty="0">
                <a:solidFill>
                  <a:schemeClr val="bg1"/>
                </a:solidFill>
                <a:latin typeface="Segoe UI Semibold" panose="020B0702040204020203" pitchFamily="34" charset="0"/>
              </a:rPr>
              <a:t> ist der jährliche (zu erwartende) Gesamtumsatz </a:t>
            </a:r>
            <a:r>
              <a:rPr lang="de-CH" altLang="de-DE" sz="12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aller</a:t>
            </a:r>
            <a:r>
              <a:rPr lang="de-CH" altLang="de-DE" sz="1200" dirty="0">
                <a:solidFill>
                  <a:schemeClr val="bg1"/>
                </a:solidFill>
                <a:latin typeface="Segoe UI Semibold" panose="020B0702040204020203" pitchFamily="34" charset="0"/>
              </a:rPr>
              <a:t> </a:t>
            </a:r>
            <a:r>
              <a:rPr lang="de-CH" altLang="de-DE" sz="12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Wettbewerber</a:t>
            </a:r>
            <a:r>
              <a:rPr lang="de-CH" altLang="de-DE" sz="1200" dirty="0">
                <a:solidFill>
                  <a:schemeClr val="bg1"/>
                </a:solidFill>
                <a:latin typeface="Segoe UI Semibold" panose="020B0702040204020203" pitchFamily="34" charset="0"/>
              </a:rPr>
              <a:t> in einem definierten Markt innerhalb eines definierten Sortimentsbereichs. </a:t>
            </a:r>
            <a:br>
              <a:rPr lang="de-CH" altLang="de-DE" sz="1200" dirty="0">
                <a:solidFill>
                  <a:schemeClr val="bg1"/>
                </a:solidFill>
                <a:latin typeface="Segoe UI Semibold" panose="020B0702040204020203" pitchFamily="34" charset="0"/>
              </a:rPr>
            </a:br>
            <a:r>
              <a:rPr lang="de-CH" altLang="de-DE" sz="1200" dirty="0">
                <a:solidFill>
                  <a:schemeClr val="bg1"/>
                </a:solidFill>
                <a:latin typeface="Segoe UI Semibold" panose="020B0702040204020203" pitchFamily="34" charset="0"/>
              </a:rPr>
              <a:t>Für das </a:t>
            </a:r>
            <a:r>
              <a:rPr lang="de-CH" altLang="de-DE" sz="12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Ist-Jahr</a:t>
            </a:r>
            <a:r>
              <a:rPr lang="de-CH" altLang="de-DE" sz="1200" dirty="0">
                <a:solidFill>
                  <a:schemeClr val="bg1"/>
                </a:solidFill>
                <a:latin typeface="Segoe UI Semibold" panose="020B0702040204020203" pitchFamily="34" charset="0"/>
              </a:rPr>
              <a:t> berechnet es sich wie folgt: eigener Umsatz (vgl. Schritt 1.4) geteilt durch  Marktanteil (vgl. Schritt 1.5).</a:t>
            </a:r>
            <a:r>
              <a:rPr lang="en-US" altLang="de-DE" sz="1200" dirty="0">
                <a:solidFill>
                  <a:schemeClr val="bg1"/>
                </a:solidFill>
                <a:latin typeface="Segoe UI Semibold" panose="020B0702040204020203" pitchFamily="34" charset="0"/>
              </a:rPr>
              <a:t> </a:t>
            </a:r>
            <a:endParaRPr lang="de-CH" altLang="de-DE" sz="1200" dirty="0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9229" name="AutoShape 14"/>
          <p:cNvSpPr>
            <a:spLocks/>
          </p:cNvSpPr>
          <p:nvPr/>
        </p:nvSpPr>
        <p:spPr bwMode="auto">
          <a:xfrm>
            <a:off x="4139952" y="5021125"/>
            <a:ext cx="4681538" cy="287338"/>
          </a:xfrm>
          <a:prstGeom prst="borderCallout2">
            <a:avLst>
              <a:gd name="adj1" fmla="val 15861"/>
              <a:gd name="adj2" fmla="val -2380"/>
              <a:gd name="adj3" fmla="val 51074"/>
              <a:gd name="adj4" fmla="val -12949"/>
              <a:gd name="adj5" fmla="val 43481"/>
              <a:gd name="adj6" fmla="val -31787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/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noProof="1">
                <a:solidFill>
                  <a:schemeClr val="bg1"/>
                </a:solidFill>
                <a:latin typeface="Segoe UI Semibold" panose="020B0702040204020203" pitchFamily="34" charset="0"/>
              </a:rPr>
              <a:t>Falls oben nur Abkürzungen verwendet werden (sonst löschen).</a:t>
            </a:r>
          </a:p>
        </p:txBody>
      </p:sp>
      <p:sp>
        <p:nvSpPr>
          <p:cNvPr id="16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>
                <a:solidFill>
                  <a:srgbClr val="000099"/>
                </a:solidFill>
                <a:latin typeface="Segoe UI" panose="020B0502040204020203" pitchFamily="34" charset="0"/>
              </a:rPr>
              <a:t>2-Ausblick / &lt;Datum&gt;</a:t>
            </a:r>
          </a:p>
        </p:txBody>
      </p:sp>
      <p:sp>
        <p:nvSpPr>
          <p:cNvPr id="10243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C9D810A-2B38-4F95-8F3C-54D4429399A4}" type="slidenum">
              <a:rPr lang="de-CH" altLang="de-DE" sz="1000" smtClean="0">
                <a:solidFill>
                  <a:srgbClr val="000099"/>
                </a:solidFill>
                <a:latin typeface="Segoe UI" panose="020B0502040204020203" pitchFamily="34" charset="0"/>
              </a:rPr>
              <a:pPr eaLnBrk="1" hangingPunct="1"/>
              <a:t>8</a:t>
            </a:fld>
            <a:endParaRPr lang="de-CH" altLang="de-DE" sz="1000">
              <a:solidFill>
                <a:srgbClr val="000099"/>
              </a:solidFill>
              <a:latin typeface="Segoe UI" panose="020B0502040204020203" pitchFamily="34" charset="0"/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/>
              <a:t>2.4 Erfolgsfaktoren</a:t>
            </a:r>
            <a:endParaRPr lang="de-CH" altLang="de-DE" sz="1200" b="0" noProof="1"/>
          </a:p>
        </p:txBody>
      </p:sp>
      <p:graphicFrame>
        <p:nvGraphicFramePr>
          <p:cNvPr id="196071" name="Group 487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659193676"/>
              </p:ext>
            </p:extLst>
          </p:nvPr>
        </p:nvGraphicFramePr>
        <p:xfrm>
          <a:off x="359998" y="936000"/>
          <a:ext cx="8640000" cy="3619545"/>
        </p:xfrm>
        <a:graphic>
          <a:graphicData uri="http://schemas.openxmlformats.org/drawingml/2006/table">
            <a:tbl>
              <a:tblPr/>
              <a:tblGrid>
                <a:gridCol w="2869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26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65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93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Erfolgsfaktoren</a:t>
                      </a: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Wichtigkeit in Zukunft *)</a:t>
                      </a: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Erfüllungsgrad heute? **)</a:t>
                      </a: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Kompensation möglich? Wie?</a:t>
                      </a: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Bemerkung</a:t>
                      </a: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291">
                <a:tc>
                  <a:txBody>
                    <a:bodyPr/>
                    <a:lstStyle/>
                    <a:p>
                      <a:pPr marL="0" marR="0" lvl="0" indent="95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291">
                <a:tc>
                  <a:txBody>
                    <a:bodyPr/>
                    <a:lstStyle/>
                    <a:p>
                      <a:pPr marL="0" marR="0" lvl="0" indent="95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291">
                <a:tc>
                  <a:txBody>
                    <a:bodyPr/>
                    <a:lstStyle/>
                    <a:p>
                      <a:pPr marL="0" marR="0" lvl="0" indent="95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291">
                <a:tc>
                  <a:txBody>
                    <a:bodyPr/>
                    <a:lstStyle/>
                    <a:p>
                      <a:pPr marL="0" marR="0" lvl="0" indent="95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291">
                <a:tc>
                  <a:txBody>
                    <a:bodyPr/>
                    <a:lstStyle/>
                    <a:p>
                      <a:pPr marL="0" marR="0" lvl="0" indent="95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291">
                <a:tc>
                  <a:txBody>
                    <a:bodyPr/>
                    <a:lstStyle/>
                    <a:p>
                      <a:pPr marL="0" marR="0" lvl="0" indent="95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291">
                <a:tc>
                  <a:txBody>
                    <a:bodyPr/>
                    <a:lstStyle/>
                    <a:p>
                      <a:pPr marL="0" marR="0" lvl="0" indent="95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291">
                <a:tc>
                  <a:txBody>
                    <a:bodyPr/>
                    <a:lstStyle/>
                    <a:p>
                      <a:pPr marL="0" marR="0" lvl="0" indent="95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291">
                <a:tc>
                  <a:txBody>
                    <a:bodyPr/>
                    <a:lstStyle/>
                    <a:p>
                      <a:pPr marL="0" marR="0" lvl="0" indent="95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291">
                <a:tc>
                  <a:txBody>
                    <a:bodyPr/>
                    <a:lstStyle/>
                    <a:p>
                      <a:pPr marL="0" marR="0" lvl="0" indent="95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7291">
                <a:tc>
                  <a:txBody>
                    <a:bodyPr/>
                    <a:lstStyle/>
                    <a:p>
                      <a:pPr marL="0" marR="0" lvl="0" indent="95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1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D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46792" marB="46792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</a:p>
        </p:txBody>
      </p:sp>
      <p:sp>
        <p:nvSpPr>
          <p:cNvPr id="9" name="Text Box 193"/>
          <p:cNvSpPr txBox="1">
            <a:spLocks noChangeArrowheads="1"/>
          </p:cNvSpPr>
          <p:nvPr/>
        </p:nvSpPr>
        <p:spPr bwMode="auto">
          <a:xfrm>
            <a:off x="359999" y="4961959"/>
            <a:ext cx="8640000" cy="411257"/>
          </a:xfrm>
          <a:prstGeom prst="rect">
            <a:avLst/>
          </a:prstGeom>
          <a:solidFill>
            <a:srgbClr val="CAD9E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36000" rIns="90000" bIns="36000" anchor="ctr" anchorCtr="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l" eaLnBrk="1" hangingPunct="1">
              <a:spcBef>
                <a:spcPts val="0"/>
              </a:spcBef>
              <a:buSzPct val="110000"/>
              <a:tabLst>
                <a:tab pos="266700" algn="l"/>
                <a:tab pos="269875" algn="l"/>
                <a:tab pos="1524000" algn="l"/>
                <a:tab pos="3048000" algn="l"/>
              </a:tabLst>
            </a:pPr>
            <a:r>
              <a:rPr lang="de-CH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*) 	Wichtigkeit:  	</a:t>
            </a:r>
            <a:r>
              <a:rPr lang="de-CH" sz="1000" b="1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de-CH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erfolgsentscheidend    </a:t>
            </a:r>
            <a:r>
              <a:rPr lang="de-CH" sz="1000" b="1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de-CH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wichtig</a:t>
            </a:r>
          </a:p>
          <a:p>
            <a:pPr lvl="0" algn="l" eaLnBrk="1" hangingPunct="1">
              <a:spcBef>
                <a:spcPts val="0"/>
              </a:spcBef>
              <a:buSzPct val="110000"/>
              <a:tabLst>
                <a:tab pos="266700" algn="l"/>
                <a:tab pos="269875" algn="l"/>
                <a:tab pos="1524000" algn="l"/>
                <a:tab pos="3048000" algn="l"/>
              </a:tabLst>
            </a:pPr>
            <a:r>
              <a:rPr lang="de-CH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**)	Erfüllungsgrad heute: 	</a:t>
            </a:r>
            <a:r>
              <a:rPr lang="de-CH" sz="1200" b="1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++</a:t>
            </a:r>
            <a:r>
              <a:rPr lang="de-CH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sehr gut     </a:t>
            </a:r>
            <a:r>
              <a:rPr lang="de-CH" sz="1200" b="1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+</a:t>
            </a:r>
            <a:r>
              <a:rPr lang="de-CH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gut      </a:t>
            </a:r>
            <a:r>
              <a:rPr lang="de-CH" sz="1000" b="1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0</a:t>
            </a:r>
            <a:r>
              <a:rPr lang="de-CH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knapp erfüllt      </a:t>
            </a:r>
            <a:r>
              <a:rPr lang="de-CH" sz="1200" b="1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-</a:t>
            </a:r>
            <a:r>
              <a:rPr lang="de-CH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schlecht     </a:t>
            </a:r>
            <a:r>
              <a:rPr lang="de-CH" sz="1200" b="1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- -</a:t>
            </a:r>
            <a:r>
              <a:rPr lang="de-CH" sz="10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sehr schlecht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>
                <a:solidFill>
                  <a:srgbClr val="000099"/>
                </a:solidFill>
                <a:latin typeface="Segoe UI" panose="020B0502040204020203" pitchFamily="34" charset="0"/>
              </a:rPr>
              <a:t>2-Ausblick / &lt;Datum&gt;</a:t>
            </a:r>
          </a:p>
        </p:txBody>
      </p:sp>
      <p:sp>
        <p:nvSpPr>
          <p:cNvPr id="11267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B1B0E4-7DC3-4F09-8B97-17748DB86FFC}" type="slidenum">
              <a:rPr lang="de-CH" altLang="de-DE" sz="1000" smtClean="0">
                <a:solidFill>
                  <a:srgbClr val="000099"/>
                </a:solidFill>
                <a:latin typeface="Segoe UI" panose="020B0502040204020203" pitchFamily="34" charset="0"/>
              </a:rPr>
              <a:pPr eaLnBrk="1" hangingPunct="1"/>
              <a:t>9</a:t>
            </a:fld>
            <a:endParaRPr lang="de-CH" altLang="de-DE" sz="1000">
              <a:solidFill>
                <a:srgbClr val="000099"/>
              </a:solidFill>
              <a:latin typeface="Segoe UI" panose="020B0502040204020203" pitchFamily="34" charset="0"/>
            </a:endParaRP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/>
              <a:t>2.5 Wettbewerbsentwicklung</a:t>
            </a:r>
            <a:endParaRPr lang="de-CH" altLang="de-DE" noProof="1"/>
          </a:p>
        </p:txBody>
      </p:sp>
      <p:sp>
        <p:nvSpPr>
          <p:cNvPr id="11269" name="Rectangle 22"/>
          <p:cNvSpPr>
            <a:spLocks noChangeArrowheads="1"/>
          </p:cNvSpPr>
          <p:nvPr/>
        </p:nvSpPr>
        <p:spPr bwMode="auto">
          <a:xfrm>
            <a:off x="359999" y="935999"/>
            <a:ext cx="8640000" cy="3600000"/>
          </a:xfrm>
          <a:prstGeom prst="rect">
            <a:avLst/>
          </a:prstGeom>
          <a:solidFill>
            <a:srgbClr val="FFFFB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46063" indent="-246063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16000" indent="-216000" algn="l" eaLnBrk="1" hangingPunct="1">
              <a:spcBef>
                <a:spcPts val="0"/>
              </a:spcBef>
              <a:buSzPct val="110000"/>
              <a:buFont typeface="Wingdings" pitchFamily="2" charset="2"/>
              <a:buChar char="w"/>
              <a:tabLst>
                <a:tab pos="895350" algn="l"/>
              </a:tabLst>
            </a:pPr>
            <a:r>
              <a:rPr lang="de-CH" altLang="de-DE" sz="1200" noProof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</a:p>
        </p:txBody>
      </p:sp>
      <p:sp>
        <p:nvSpPr>
          <p:cNvPr id="9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LP Design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B7"/>
        </a:solidFill>
        <a:ln w="9525">
          <a:solidFill>
            <a:schemeClr val="tx1"/>
          </a:solidFill>
          <a:miter lim="800000"/>
          <a:headEnd/>
          <a:tailEnd/>
        </a:ln>
      </a:spPr>
      <a:bodyPr rtlCol="0" anchor="t"/>
      <a:lstStyle>
        <a:defPPr marL="216000" indent="-216000" algn="l" eaLnBrk="1" hangingPunct="1">
          <a:spcBef>
            <a:spcPts val="0"/>
          </a:spcBef>
          <a:buSzPct val="110000"/>
          <a:buFont typeface="Wingdings" pitchFamily="2" charset="2"/>
          <a:buChar char="w"/>
          <a:tabLst>
            <a:tab pos="895350" algn="l"/>
          </a:tabLst>
          <a:defRPr sz="1200" noProof="1" smtClean="0">
            <a:latin typeface="Segoe UI" panose="020B0502040204020203" pitchFamily="34" charset="0"/>
            <a:ea typeface="Segoe UI" panose="020B0502040204020203" pitchFamily="34" charset="0"/>
            <a:cs typeface="Segoe UI" panose="020B0502040204020203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31750" cap="flat" cmpd="sng" algn="ctr">
          <a:solidFill>
            <a:srgbClr val="66FF3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1200" dirty="0">
            <a:latin typeface="+mn-lt"/>
          </a:defRPr>
        </a:defPPr>
      </a:lstStyle>
    </a:tx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Star-v60</Template>
  <TotalTime>0</TotalTime>
  <Words>515</Words>
  <Application>Microsoft Office PowerPoint</Application>
  <PresentationFormat>Bildschirmpräsentation (4:3)</PresentationFormat>
  <Paragraphs>155</Paragraphs>
  <Slides>13</Slides>
  <Notes>13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1" baseType="lpstr">
      <vt:lpstr>Arial</vt:lpstr>
      <vt:lpstr>Segoe UI</vt:lpstr>
      <vt:lpstr>Segoe UI Semibold</vt:lpstr>
      <vt:lpstr>Times New Roman</vt:lpstr>
      <vt:lpstr>Webdings</vt:lpstr>
      <vt:lpstr>Wingdings</vt:lpstr>
      <vt:lpstr>Standarddesign</vt:lpstr>
      <vt:lpstr>Arbeitsblatt</vt:lpstr>
      <vt:lpstr>Strategie &lt;Firmenname&gt;  Schritt 2: Ausblick</vt:lpstr>
      <vt:lpstr>2 Ausblick</vt:lpstr>
      <vt:lpstr>2.1.1 Netzwerk der Einflussfaktoren</vt:lpstr>
      <vt:lpstr>2.1.2 Trends (I)</vt:lpstr>
      <vt:lpstr>2.1.2 Trends (II)</vt:lpstr>
      <vt:lpstr>2.2 Getroffene Dispositionen</vt:lpstr>
      <vt:lpstr>2.3 Marktentwicklung</vt:lpstr>
      <vt:lpstr>2.4 Erfolgsfaktoren</vt:lpstr>
      <vt:lpstr>2.5 Wettbewerbsentwicklung</vt:lpstr>
      <vt:lpstr>2.6 Geschäftspotenzial* </vt:lpstr>
      <vt:lpstr>2.7 Anforderungen an Fähigkeiten/Ressourcen</vt:lpstr>
      <vt:lpstr>2.8 Chancen/Gefahren</vt:lpstr>
      <vt:lpstr>2.9 Szenarien</vt:lpstr>
    </vt:vector>
  </TitlesOfParts>
  <Company>fhs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euk</dc:creator>
  <cp:lastModifiedBy>Roman Lombriser</cp:lastModifiedBy>
  <cp:revision>399</cp:revision>
  <cp:lastPrinted>2014-12-17T10:07:34Z</cp:lastPrinted>
  <dcterms:created xsi:type="dcterms:W3CDTF">2004-09-27T07:18:08Z</dcterms:created>
  <dcterms:modified xsi:type="dcterms:W3CDTF">2018-01-31T13:00:26Z</dcterms:modified>
</cp:coreProperties>
</file>